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56" r:id="rId2"/>
    <p:sldId id="355" r:id="rId3"/>
    <p:sldId id="437" r:id="rId4"/>
    <p:sldId id="378" r:id="rId5"/>
    <p:sldId id="438" r:id="rId6"/>
    <p:sldId id="441" r:id="rId7"/>
    <p:sldId id="379" r:id="rId8"/>
    <p:sldId id="382" r:id="rId9"/>
    <p:sldId id="381" r:id="rId10"/>
    <p:sldId id="380" r:id="rId11"/>
    <p:sldId id="306" r:id="rId12"/>
    <p:sldId id="307" r:id="rId13"/>
    <p:sldId id="383" r:id="rId14"/>
    <p:sldId id="357" r:id="rId15"/>
    <p:sldId id="356" r:id="rId16"/>
    <p:sldId id="384" r:id="rId17"/>
    <p:sldId id="439" r:id="rId18"/>
    <p:sldId id="354" r:id="rId19"/>
    <p:sldId id="352" r:id="rId20"/>
    <p:sldId id="359" r:id="rId21"/>
    <p:sldId id="360" r:id="rId22"/>
    <p:sldId id="436" r:id="rId23"/>
    <p:sldId id="385" r:id="rId24"/>
    <p:sldId id="371" r:id="rId25"/>
    <p:sldId id="425" r:id="rId26"/>
    <p:sldId id="373" r:id="rId27"/>
    <p:sldId id="374" r:id="rId28"/>
    <p:sldId id="375" r:id="rId29"/>
    <p:sldId id="376" r:id="rId30"/>
    <p:sldId id="377" r:id="rId31"/>
    <p:sldId id="386" r:id="rId32"/>
    <p:sldId id="387" r:id="rId33"/>
    <p:sldId id="388" r:id="rId34"/>
    <p:sldId id="431" r:id="rId35"/>
    <p:sldId id="389" r:id="rId36"/>
    <p:sldId id="390" r:id="rId37"/>
    <p:sldId id="391" r:id="rId38"/>
    <p:sldId id="392" r:id="rId39"/>
    <p:sldId id="393" r:id="rId40"/>
    <p:sldId id="394" r:id="rId41"/>
    <p:sldId id="427" r:id="rId42"/>
    <p:sldId id="428" r:id="rId43"/>
    <p:sldId id="429" r:id="rId44"/>
    <p:sldId id="363" r:id="rId45"/>
    <p:sldId id="435" r:id="rId46"/>
    <p:sldId id="397" r:id="rId47"/>
    <p:sldId id="398" r:id="rId48"/>
    <p:sldId id="401" r:id="rId49"/>
    <p:sldId id="399" r:id="rId50"/>
    <p:sldId id="400" r:id="rId51"/>
    <p:sldId id="402" r:id="rId52"/>
    <p:sldId id="440" r:id="rId53"/>
    <p:sldId id="403" r:id="rId54"/>
    <p:sldId id="404" r:id="rId55"/>
    <p:sldId id="405" r:id="rId56"/>
    <p:sldId id="406" r:id="rId57"/>
    <p:sldId id="407" r:id="rId58"/>
    <p:sldId id="430" r:id="rId59"/>
    <p:sldId id="408" r:id="rId60"/>
    <p:sldId id="409" r:id="rId61"/>
    <p:sldId id="410" r:id="rId62"/>
    <p:sldId id="412" r:id="rId63"/>
    <p:sldId id="413" r:id="rId64"/>
    <p:sldId id="414" r:id="rId65"/>
    <p:sldId id="415" r:id="rId66"/>
    <p:sldId id="416" r:id="rId67"/>
    <p:sldId id="417" r:id="rId68"/>
    <p:sldId id="418" r:id="rId69"/>
    <p:sldId id="419"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B751"/>
    <a:srgbClr val="BE8A36"/>
    <a:srgbClr val="E5A9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922"/>
    <p:restoredTop sz="94696"/>
  </p:normalViewPr>
  <p:slideViewPr>
    <p:cSldViewPr snapToGrid="0" snapToObjects="1">
      <p:cViewPr>
        <p:scale>
          <a:sx n="94" d="100"/>
          <a:sy n="94" d="100"/>
        </p:scale>
        <p:origin x="480" y="168"/>
      </p:cViewPr>
      <p:guideLst>
        <p:guide orient="horz" pos="2160"/>
        <p:guide pos="2880"/>
      </p:guideLst>
    </p:cSldViewPr>
  </p:slideViewPr>
  <p:notesTextViewPr>
    <p:cViewPr>
      <p:scale>
        <a:sx n="100" d="100"/>
        <a:sy n="100" d="100"/>
      </p:scale>
      <p:origin x="0" y="0"/>
    </p:cViewPr>
  </p:notesTextViewPr>
  <p:sorterViewPr>
    <p:cViewPr>
      <p:scale>
        <a:sx n="133" d="100"/>
        <a:sy n="133" d="100"/>
      </p:scale>
      <p:origin x="0" y="95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645061-E903-3E46-ACEA-3E38D89F1579}" type="datetimeFigureOut">
              <a:rPr lang="en-US" smtClean="0"/>
              <a:t>9/13/16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DEC06-111A-584C-989E-AA4AAC8149A8}" type="slidenum">
              <a:rPr lang="en-US" smtClean="0"/>
              <a:t>‹#›</a:t>
            </a:fld>
            <a:endParaRPr lang="en-US"/>
          </a:p>
        </p:txBody>
      </p:sp>
    </p:spTree>
    <p:extLst>
      <p:ext uri="{BB962C8B-B14F-4D97-AF65-F5344CB8AC3E}">
        <p14:creationId xmlns:p14="http://schemas.microsoft.com/office/powerpoint/2010/main" val="38017466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7DEC06-111A-584C-989E-AA4AAC8149A8}" type="slidenum">
              <a:rPr lang="en-US" smtClean="0"/>
              <a:t>1</a:t>
            </a:fld>
            <a:endParaRPr lang="en-US"/>
          </a:p>
        </p:txBody>
      </p:sp>
    </p:spTree>
    <p:extLst>
      <p:ext uri="{BB962C8B-B14F-4D97-AF65-F5344CB8AC3E}">
        <p14:creationId xmlns:p14="http://schemas.microsoft.com/office/powerpoint/2010/main" val="343068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7DEC06-111A-584C-989E-AA4AAC8149A8}" type="slidenum">
              <a:rPr lang="en-US" smtClean="0"/>
              <a:t>19</a:t>
            </a:fld>
            <a:endParaRPr lang="en-US"/>
          </a:p>
        </p:txBody>
      </p:sp>
    </p:spTree>
    <p:extLst>
      <p:ext uri="{BB962C8B-B14F-4D97-AF65-F5344CB8AC3E}">
        <p14:creationId xmlns:p14="http://schemas.microsoft.com/office/powerpoint/2010/main" val="109844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7DEC06-111A-584C-989E-AA4AAC8149A8}" type="slidenum">
              <a:rPr lang="en-US" smtClean="0"/>
              <a:t>28</a:t>
            </a:fld>
            <a:endParaRPr lang="en-US"/>
          </a:p>
        </p:txBody>
      </p:sp>
    </p:spTree>
    <p:extLst>
      <p:ext uri="{BB962C8B-B14F-4D97-AF65-F5344CB8AC3E}">
        <p14:creationId xmlns:p14="http://schemas.microsoft.com/office/powerpoint/2010/main" val="1876036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7DEC06-111A-584C-989E-AA4AAC8149A8}" type="slidenum">
              <a:rPr lang="en-US" smtClean="0"/>
              <a:t>48</a:t>
            </a:fld>
            <a:endParaRPr lang="en-US"/>
          </a:p>
        </p:txBody>
      </p:sp>
    </p:spTree>
    <p:extLst>
      <p:ext uri="{BB962C8B-B14F-4D97-AF65-F5344CB8AC3E}">
        <p14:creationId xmlns:p14="http://schemas.microsoft.com/office/powerpoint/2010/main" val="967973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7DEC06-111A-584C-989E-AA4AAC8149A8}" type="slidenum">
              <a:rPr lang="en-US" smtClean="0"/>
              <a:t>69</a:t>
            </a:fld>
            <a:endParaRPr lang="en-US"/>
          </a:p>
        </p:txBody>
      </p:sp>
    </p:spTree>
    <p:extLst>
      <p:ext uri="{BB962C8B-B14F-4D97-AF65-F5344CB8AC3E}">
        <p14:creationId xmlns:p14="http://schemas.microsoft.com/office/powerpoint/2010/main" val="1350169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D140825E-4A15-4D39-8176-1F07E904CB30}" type="datetimeFigureOut">
              <a:rPr lang="en-US" smtClean="0"/>
              <a:t>9/13/16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t>9/13/16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D140825E-4A15-4D39-8176-1F07E904CB30}" type="datetimeFigureOut">
              <a:rPr lang="en-US" smtClean="0"/>
              <a:t>9/13/16</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t>9/13/16</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t>9/13/16</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40825E-4A15-4D39-8176-1F07E904CB30}"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9/13/16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140825E-4A15-4D39-8176-1F07E904CB30}" type="datetimeFigureOut">
              <a:rPr lang="en-US" smtClean="0"/>
              <a:t>9/13/16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9/13/16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9/13/16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140825E-4A15-4D39-8176-1F07E904CB30}" type="datetimeFigureOut">
              <a:rPr lang="en-US" smtClean="0"/>
              <a:t>9/13/16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140825E-4A15-4D39-8176-1F07E904CB30}" type="datetimeFigureOut">
              <a:rPr lang="en-US" smtClean="0"/>
              <a:t>9/13/16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D140825E-4A15-4D39-8176-1F07E904CB30}" type="datetimeFigureOut">
              <a:rPr lang="en-US" smtClean="0"/>
              <a:t>9/13/16</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3E4AAA4-6363-4581-962D-1ACCC2D600C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6571" y="326571"/>
            <a:ext cx="8215992" cy="1113065"/>
          </a:xfrm>
        </p:spPr>
        <p:txBody>
          <a:bodyPr/>
          <a:lstStyle/>
          <a:p>
            <a:r>
              <a:rPr lang="en-US" dirty="0" smtClean="0"/>
              <a:t>SR 39 Gateway Corridor Plan</a:t>
            </a:r>
            <a:br>
              <a:rPr lang="en-US" dirty="0" smtClean="0"/>
            </a:br>
            <a:r>
              <a:rPr lang="en-US" sz="3600" dirty="0" smtClean="0"/>
              <a:t>Hendricks County APC Public Hearing</a:t>
            </a:r>
            <a:endParaRPr lang="en-US" sz="3600" dirty="0"/>
          </a:p>
        </p:txBody>
      </p:sp>
      <p:sp>
        <p:nvSpPr>
          <p:cNvPr id="3" name="Subtitle 2"/>
          <p:cNvSpPr>
            <a:spLocks noGrp="1"/>
          </p:cNvSpPr>
          <p:nvPr>
            <p:ph type="subTitle" idx="1"/>
          </p:nvPr>
        </p:nvSpPr>
        <p:spPr>
          <a:xfrm>
            <a:off x="1779814" y="2552701"/>
            <a:ext cx="6762749" cy="1752600"/>
          </a:xfrm>
        </p:spPr>
        <p:txBody>
          <a:bodyPr/>
          <a:lstStyle/>
          <a:p>
            <a:r>
              <a:rPr lang="en-US" dirty="0" smtClean="0"/>
              <a:t>September 13, 2016, 6:30 PM</a:t>
            </a:r>
          </a:p>
          <a:p>
            <a:r>
              <a:rPr lang="en-US" dirty="0" smtClean="0"/>
              <a:t>Hendricks County Government Building</a:t>
            </a:r>
            <a:endParaRPr lang="en-US" dirty="0"/>
          </a:p>
        </p:txBody>
      </p:sp>
      <p:pic>
        <p:nvPicPr>
          <p:cNvPr id="5" name="Picture 4"/>
          <p:cNvPicPr>
            <a:picLocks noChangeAspect="1"/>
          </p:cNvPicPr>
          <p:nvPr/>
        </p:nvPicPr>
        <p:blipFill>
          <a:blip r:embed="rId3"/>
          <a:stretch>
            <a:fillRect/>
          </a:stretch>
        </p:blipFill>
        <p:spPr>
          <a:xfrm>
            <a:off x="0" y="1439636"/>
            <a:ext cx="4107681" cy="5274128"/>
          </a:xfrm>
          <a:prstGeom prst="rect">
            <a:avLst/>
          </a:prstGeom>
        </p:spPr>
      </p:pic>
    </p:spTree>
    <p:extLst>
      <p:ext uri="{BB962C8B-B14F-4D97-AF65-F5344CB8AC3E}">
        <p14:creationId xmlns:p14="http://schemas.microsoft.com/office/powerpoint/2010/main" val="530588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407" y="0"/>
            <a:ext cx="7583487" cy="1044388"/>
          </a:xfrm>
        </p:spPr>
        <p:txBody>
          <a:bodyPr/>
          <a:lstStyle/>
          <a:p>
            <a:r>
              <a:rPr lang="en-US" dirty="0" smtClean="0"/>
              <a:t>Public Input</a:t>
            </a:r>
            <a:endParaRPr lang="en-US" dirty="0"/>
          </a:p>
        </p:txBody>
      </p:sp>
      <p:sp>
        <p:nvSpPr>
          <p:cNvPr id="3" name="Content Placeholder 2"/>
          <p:cNvSpPr>
            <a:spLocks noGrp="1"/>
          </p:cNvSpPr>
          <p:nvPr>
            <p:ph idx="1"/>
          </p:nvPr>
        </p:nvSpPr>
        <p:spPr>
          <a:xfrm>
            <a:off x="555171" y="1044388"/>
            <a:ext cx="8147958" cy="4208930"/>
          </a:xfrm>
        </p:spPr>
        <p:txBody>
          <a:bodyPr>
            <a:noAutofit/>
          </a:bodyPr>
          <a:lstStyle/>
          <a:p>
            <a:pPr lvl="0"/>
            <a:r>
              <a:rPr lang="en-US" sz="2400" i="1" dirty="0"/>
              <a:t>ONLINE COMMUNITY INPUT -</a:t>
            </a:r>
            <a:r>
              <a:rPr lang="en-US" sz="2400" i="1" dirty="0" smtClean="0"/>
              <a:t>-</a:t>
            </a:r>
            <a:r>
              <a:rPr lang="en-US" sz="2400" dirty="0" smtClean="0"/>
              <a:t> </a:t>
            </a:r>
            <a:r>
              <a:rPr lang="en-US" sz="2400" dirty="0"/>
              <a:t>Survey </a:t>
            </a:r>
            <a:r>
              <a:rPr lang="en-US" sz="2400" dirty="0" smtClean="0"/>
              <a:t>Monkey survey on County’s  website – </a:t>
            </a:r>
            <a:r>
              <a:rPr lang="en-US" sz="2400" u="sng" dirty="0" smtClean="0"/>
              <a:t>almost 700 responses</a:t>
            </a:r>
            <a:r>
              <a:rPr lang="en-US" sz="2400" dirty="0" smtClean="0"/>
              <a:t>. </a:t>
            </a:r>
            <a:r>
              <a:rPr lang="en-US" sz="2400" dirty="0"/>
              <a:t> </a:t>
            </a:r>
            <a:endParaRPr lang="en-US" sz="2400" dirty="0" smtClean="0"/>
          </a:p>
          <a:p>
            <a:pPr lvl="0"/>
            <a:r>
              <a:rPr lang="en-US" sz="2400" i="1" dirty="0" smtClean="0"/>
              <a:t>DRAFT </a:t>
            </a:r>
            <a:r>
              <a:rPr lang="en-US" sz="2400" i="1" dirty="0"/>
              <a:t>PLAN OPEN HOUSE </a:t>
            </a:r>
            <a:r>
              <a:rPr lang="en-US" sz="2400" i="1" dirty="0" smtClean="0"/>
              <a:t>-- </a:t>
            </a:r>
            <a:r>
              <a:rPr lang="en-US" sz="2400" dirty="0" smtClean="0"/>
              <a:t>for </a:t>
            </a:r>
            <a:r>
              <a:rPr lang="en-US" sz="2400" dirty="0"/>
              <a:t>public </a:t>
            </a:r>
            <a:r>
              <a:rPr lang="en-US" sz="2400" dirty="0" smtClean="0"/>
              <a:t>comment. Draft plan on County’s website, printed copies in all County’s libraries. </a:t>
            </a:r>
            <a:r>
              <a:rPr lang="en-US" sz="2400" u="sng" dirty="0" smtClean="0"/>
              <a:t>Approximately 60 attendees voiced opposition to additional development</a:t>
            </a:r>
            <a:r>
              <a:rPr lang="en-US" sz="2400" dirty="0" smtClean="0"/>
              <a:t>. Response:</a:t>
            </a:r>
          </a:p>
          <a:p>
            <a:pPr lvl="1"/>
            <a:r>
              <a:rPr lang="en-US" dirty="0" smtClean="0"/>
              <a:t>Steering Committee met again and affirmed plan, with revision to reflect no-growth viewpoint, documented by survey answers</a:t>
            </a:r>
          </a:p>
          <a:p>
            <a:pPr lvl="1"/>
            <a:r>
              <a:rPr lang="en-US" dirty="0" smtClean="0"/>
              <a:t>Revised Draft Plan on website and available in all Hendricks County libraries and APC</a:t>
            </a:r>
          </a:p>
          <a:p>
            <a:pPr lvl="1"/>
            <a:r>
              <a:rPr lang="en-US" dirty="0" smtClean="0"/>
              <a:t>Plan Commission informational meeting in August</a:t>
            </a:r>
            <a:endParaRPr lang="en-US" dirty="0"/>
          </a:p>
        </p:txBody>
      </p:sp>
    </p:spTree>
    <p:extLst>
      <p:ext uri="{BB962C8B-B14F-4D97-AF65-F5344CB8AC3E}">
        <p14:creationId xmlns:p14="http://schemas.microsoft.com/office/powerpoint/2010/main" val="1227034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77964"/>
            <a:ext cx="7583487" cy="1044388"/>
          </a:xfrm>
        </p:spPr>
        <p:txBody>
          <a:bodyPr/>
          <a:lstStyle/>
          <a:p>
            <a:r>
              <a:rPr lang="en-US" dirty="0" smtClean="0"/>
              <a:t>Community Survey Results</a:t>
            </a:r>
            <a:endParaRPr lang="en-US" dirty="0"/>
          </a:p>
        </p:txBody>
      </p:sp>
      <p:sp>
        <p:nvSpPr>
          <p:cNvPr id="6" name="Rectangle 5"/>
          <p:cNvSpPr/>
          <p:nvPr/>
        </p:nvSpPr>
        <p:spPr>
          <a:xfrm>
            <a:off x="779463" y="1122352"/>
            <a:ext cx="7746380" cy="4401205"/>
          </a:xfrm>
          <a:prstGeom prst="rect">
            <a:avLst/>
          </a:prstGeom>
        </p:spPr>
        <p:txBody>
          <a:bodyPr wrap="square">
            <a:spAutoFit/>
          </a:bodyPr>
          <a:lstStyle/>
          <a:p>
            <a:r>
              <a:rPr lang="en-US" sz="2800" b="1" dirty="0">
                <a:solidFill>
                  <a:schemeClr val="bg1"/>
                </a:solidFill>
              </a:rPr>
              <a:t>T</a:t>
            </a:r>
            <a:r>
              <a:rPr lang="en-US" sz="2800" b="1" dirty="0" smtClean="0">
                <a:solidFill>
                  <a:schemeClr val="bg1"/>
                </a:solidFill>
              </a:rPr>
              <a:t>here were almost 700 responses to public survey</a:t>
            </a:r>
          </a:p>
          <a:p>
            <a:pPr marL="285750" indent="-285750">
              <a:buFont typeface="Arial" charset="0"/>
              <a:buChar char="•"/>
            </a:pPr>
            <a:r>
              <a:rPr lang="en-US" sz="2800" b="1" u="sng" dirty="0" smtClean="0">
                <a:solidFill>
                  <a:schemeClr val="bg1"/>
                </a:solidFill>
              </a:rPr>
              <a:t>Still our best gauge of overall public response</a:t>
            </a:r>
          </a:p>
          <a:p>
            <a:pPr marL="285750" indent="-285750">
              <a:buFont typeface="Arial" charset="0"/>
              <a:buChar char="•"/>
            </a:pPr>
            <a:endParaRPr lang="en-US" sz="2800" b="1" u="sng" dirty="0" smtClean="0">
              <a:solidFill>
                <a:schemeClr val="bg1"/>
              </a:solidFill>
            </a:endParaRPr>
          </a:p>
          <a:p>
            <a:pPr marL="285750" indent="-285750">
              <a:buFont typeface="Arial" charset="0"/>
              <a:buChar char="•"/>
            </a:pPr>
            <a:r>
              <a:rPr lang="en-US" sz="2800" b="1" dirty="0" smtClean="0">
                <a:solidFill>
                  <a:schemeClr val="bg1"/>
                </a:solidFill>
              </a:rPr>
              <a:t>Revised draft includes resident responses by area</a:t>
            </a:r>
            <a:endParaRPr lang="is-IS" sz="2800" b="1" dirty="0" smtClean="0">
              <a:solidFill>
                <a:schemeClr val="bg1"/>
              </a:solidFill>
            </a:endParaRPr>
          </a:p>
          <a:p>
            <a:pPr lvl="1"/>
            <a:r>
              <a:rPr lang="is-IS" sz="2800" i="1" dirty="0" smtClean="0">
                <a:solidFill>
                  <a:schemeClr val="bg1"/>
                </a:solidFill>
              </a:rPr>
              <a:t>-- Responses were self-selected</a:t>
            </a:r>
          </a:p>
          <a:p>
            <a:pPr lvl="1"/>
            <a:r>
              <a:rPr lang="is-IS" sz="2800" i="1" dirty="0" smtClean="0">
                <a:solidFill>
                  <a:schemeClr val="bg1"/>
                </a:solidFill>
              </a:rPr>
              <a:t>-- </a:t>
            </a:r>
            <a:r>
              <a:rPr lang="is-IS" sz="2800" i="1" dirty="0">
                <a:solidFill>
                  <a:schemeClr val="bg1"/>
                </a:solidFill>
              </a:rPr>
              <a:t>C</a:t>
            </a:r>
            <a:r>
              <a:rPr lang="is-IS" sz="2800" i="1" dirty="0" smtClean="0">
                <a:solidFill>
                  <a:schemeClr val="bg1"/>
                </a:solidFill>
              </a:rPr>
              <a:t>ould pick &gt;1 area (i.e., both live in Belleville and live in Hendricks County)</a:t>
            </a:r>
            <a:endParaRPr lang="en-US" sz="2800" i="1" dirty="0" smtClean="0">
              <a:solidFill>
                <a:schemeClr val="bg1"/>
              </a:solidFill>
            </a:endParaRPr>
          </a:p>
        </p:txBody>
      </p:sp>
      <p:sp>
        <p:nvSpPr>
          <p:cNvPr id="9" name="Title 1"/>
          <p:cNvSpPr txBox="1">
            <a:spLocks/>
          </p:cNvSpPr>
          <p:nvPr/>
        </p:nvSpPr>
        <p:spPr>
          <a:xfrm>
            <a:off x="520485" y="1954578"/>
            <a:ext cx="8229600" cy="39127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endParaRPr lang="en-US" dirty="0"/>
          </a:p>
        </p:txBody>
      </p:sp>
    </p:spTree>
    <p:extLst>
      <p:ext uri="{BB962C8B-B14F-4D97-AF65-F5344CB8AC3E}">
        <p14:creationId xmlns:p14="http://schemas.microsoft.com/office/powerpoint/2010/main" val="2322554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Community Survey Results</a:t>
            </a:r>
            <a:endParaRPr lang="en-US" dirty="0"/>
          </a:p>
        </p:txBody>
      </p:sp>
      <p:sp>
        <p:nvSpPr>
          <p:cNvPr id="2" name="Rectangle 1"/>
          <p:cNvSpPr/>
          <p:nvPr/>
        </p:nvSpPr>
        <p:spPr>
          <a:xfrm>
            <a:off x="293306" y="1445129"/>
            <a:ext cx="6126544" cy="369332"/>
          </a:xfrm>
          <a:prstGeom prst="rect">
            <a:avLst/>
          </a:prstGeom>
        </p:spPr>
        <p:txBody>
          <a:bodyPr wrap="square">
            <a:spAutoFit/>
          </a:bodyPr>
          <a:lstStyle/>
          <a:p>
            <a:r>
              <a:rPr lang="en-US" dirty="0">
                <a:solidFill>
                  <a:schemeClr val="bg1"/>
                </a:solidFill>
              </a:rPr>
              <a:t>Q2: Please select the answers that best describe </a:t>
            </a:r>
            <a:r>
              <a:rPr lang="en-US" dirty="0" smtClean="0">
                <a:solidFill>
                  <a:schemeClr val="bg1"/>
                </a:solidFill>
              </a:rPr>
              <a:t>you:</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641294249"/>
              </p:ext>
            </p:extLst>
          </p:nvPr>
        </p:nvGraphicFramePr>
        <p:xfrm>
          <a:off x="293305" y="1828800"/>
          <a:ext cx="8573604" cy="4835232"/>
        </p:xfrm>
        <a:graphic>
          <a:graphicData uri="http://schemas.openxmlformats.org/drawingml/2006/table">
            <a:tbl>
              <a:tblPr/>
              <a:tblGrid>
                <a:gridCol w="4286802"/>
                <a:gridCol w="4286802"/>
              </a:tblGrid>
              <a:tr h="210228">
                <a:tc>
                  <a:txBody>
                    <a:bodyPr/>
                    <a:lstStyle/>
                    <a:p>
                      <a:pPr algn="l" fontAlgn="t"/>
                      <a:r>
                        <a:rPr lang="en-US" sz="1200" b="0" u="none" strike="noStrike">
                          <a:solidFill>
                            <a:srgbClr val="333333"/>
                          </a:solidFill>
                          <a:effectLst/>
                        </a:rPr>
                        <a:t>Answer Choices</a:t>
                      </a:r>
                      <a:r>
                        <a:rPr lang="en-US" sz="1200" b="0">
                          <a:solidFill>
                            <a:srgbClr val="C0C0C0"/>
                          </a:solidFill>
                          <a:effectLst/>
                          <a:latin typeface="SMFont" charset="0"/>
                        </a:rPr>
                        <a:t>–</a:t>
                      </a:r>
                      <a:endParaRPr lang="en-US" sz="1200">
                        <a:effectLst/>
                      </a:endParaRPr>
                    </a:p>
                  </a:txBody>
                  <a:tcPr marL="0" marR="0" marT="0" marB="0">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l" fontAlgn="t"/>
                      <a:r>
                        <a:rPr lang="en-US" sz="1200" b="0" u="none" strike="noStrike" dirty="0">
                          <a:solidFill>
                            <a:srgbClr val="333333"/>
                          </a:solidFill>
                          <a:effectLst/>
                        </a:rPr>
                        <a:t>Responses</a:t>
                      </a:r>
                      <a:r>
                        <a:rPr lang="en-US" sz="1200" b="0" dirty="0">
                          <a:solidFill>
                            <a:srgbClr val="C0C0C0"/>
                          </a:solidFill>
                          <a:effectLst/>
                          <a:latin typeface="SMFont" charset="0"/>
                        </a:rPr>
                        <a:t>–</a:t>
                      </a:r>
                      <a:endParaRPr lang="en-US" sz="1200" dirty="0">
                        <a:effectLst/>
                      </a:endParaRPr>
                    </a:p>
                  </a:txBody>
                  <a:tcPr marL="0" marR="0" marT="0" marB="0">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r>
              <a:tr h="537248">
                <a:tc>
                  <a:txBody>
                    <a:bodyPr/>
                    <a:lstStyle/>
                    <a:p>
                      <a:pPr algn="l" fontAlgn="t"/>
                      <a:r>
                        <a:rPr lang="en-US" sz="1200" b="0">
                          <a:solidFill>
                            <a:srgbClr val="C0C0C0"/>
                          </a:solidFill>
                          <a:effectLst/>
                          <a:latin typeface="SMFont" charset="0"/>
                        </a:rPr>
                        <a:t>–</a:t>
                      </a:r>
                      <a:r>
                        <a:rPr lang="en-US" sz="1200">
                          <a:effectLst/>
                        </a:rPr>
                        <a:t>I live in Belleville</a:t>
                      </a:r>
                    </a:p>
                  </a:txBody>
                  <a:tcPr marL="84711" marR="169423" marT="50827" marB="50827">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2"/>
                    </a:solidFill>
                  </a:tcPr>
                </a:tc>
                <a:tc>
                  <a:txBody>
                    <a:bodyPr/>
                    <a:lstStyle/>
                    <a:p>
                      <a:pPr algn="r" fontAlgn="t"/>
                      <a:r>
                        <a:rPr lang="hr-HR" sz="1200" b="1" dirty="0">
                          <a:effectLst/>
                        </a:rPr>
                        <a:t>9.17%</a:t>
                      </a:r>
                    </a:p>
                    <a:p>
                      <a:pPr algn="r" fontAlgn="t"/>
                      <a:r>
                        <a:rPr lang="hr-HR" sz="1200" b="0" dirty="0">
                          <a:solidFill>
                            <a:srgbClr val="666666"/>
                          </a:solidFill>
                          <a:effectLst/>
                        </a:rPr>
                        <a:t>63</a:t>
                      </a:r>
                    </a:p>
                  </a:txBody>
                  <a:tcPr marL="84711" marR="169423" marT="50827" marB="50827">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2"/>
                    </a:solidFill>
                  </a:tcPr>
                </a:tc>
              </a:tr>
              <a:tr h="537248">
                <a:tc>
                  <a:txBody>
                    <a:bodyPr/>
                    <a:lstStyle/>
                    <a:p>
                      <a:pPr algn="l" fontAlgn="t"/>
                      <a:r>
                        <a:rPr lang="en-US" sz="1200" b="0">
                          <a:solidFill>
                            <a:srgbClr val="C0C0C0"/>
                          </a:solidFill>
                          <a:effectLst/>
                          <a:latin typeface="SMFont" charset="0"/>
                        </a:rPr>
                        <a:t>–</a:t>
                      </a:r>
                      <a:r>
                        <a:rPr lang="en-US" sz="1200">
                          <a:effectLst/>
                        </a:rPr>
                        <a:t>I live in Hendricks County</a:t>
                      </a:r>
                    </a:p>
                  </a:txBody>
                  <a:tcPr marL="84711" marR="169423" marT="50827" marB="50827">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2"/>
                    </a:solidFill>
                  </a:tcPr>
                </a:tc>
                <a:tc>
                  <a:txBody>
                    <a:bodyPr/>
                    <a:lstStyle/>
                    <a:p>
                      <a:pPr algn="r" fontAlgn="t"/>
                      <a:r>
                        <a:rPr lang="hr-HR" sz="1200" b="1" dirty="0">
                          <a:effectLst/>
                        </a:rPr>
                        <a:t>68.56%</a:t>
                      </a:r>
                    </a:p>
                    <a:p>
                      <a:pPr algn="r" fontAlgn="t"/>
                      <a:r>
                        <a:rPr lang="hr-HR" sz="1200" b="0" dirty="0">
                          <a:solidFill>
                            <a:srgbClr val="666666"/>
                          </a:solidFill>
                          <a:effectLst/>
                        </a:rPr>
                        <a:t>471</a:t>
                      </a:r>
                    </a:p>
                  </a:txBody>
                  <a:tcPr marL="84711" marR="169423" marT="50827" marB="50827">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2"/>
                    </a:solidFill>
                  </a:tcPr>
                </a:tc>
              </a:tr>
              <a:tr h="537248">
                <a:tc>
                  <a:txBody>
                    <a:bodyPr/>
                    <a:lstStyle/>
                    <a:p>
                      <a:pPr algn="l" fontAlgn="t"/>
                      <a:r>
                        <a:rPr lang="en-US" sz="1200" b="0">
                          <a:solidFill>
                            <a:srgbClr val="C0C0C0"/>
                          </a:solidFill>
                          <a:effectLst/>
                          <a:latin typeface="SMFont" charset="0"/>
                        </a:rPr>
                        <a:t>–</a:t>
                      </a:r>
                      <a:r>
                        <a:rPr lang="en-US" sz="1200">
                          <a:effectLst/>
                        </a:rPr>
                        <a:t>I live outside Hendricks County</a:t>
                      </a:r>
                    </a:p>
                  </a:txBody>
                  <a:tcPr marL="84711" marR="169423" marT="50827" marB="50827">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t"/>
                      <a:r>
                        <a:rPr lang="hr-HR" sz="1200" b="1">
                          <a:effectLst/>
                        </a:rPr>
                        <a:t>9.17%</a:t>
                      </a:r>
                    </a:p>
                    <a:p>
                      <a:pPr algn="r" fontAlgn="t"/>
                      <a:r>
                        <a:rPr lang="hr-HR" sz="1200" b="0">
                          <a:solidFill>
                            <a:srgbClr val="666666"/>
                          </a:solidFill>
                          <a:effectLst/>
                        </a:rPr>
                        <a:t>63</a:t>
                      </a:r>
                    </a:p>
                  </a:txBody>
                  <a:tcPr marL="84711" marR="169423" marT="50827" marB="50827">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r>
              <a:tr h="537248">
                <a:tc>
                  <a:txBody>
                    <a:bodyPr/>
                    <a:lstStyle/>
                    <a:p>
                      <a:pPr algn="l" fontAlgn="t"/>
                      <a:r>
                        <a:rPr lang="en-US" sz="1200" b="0">
                          <a:solidFill>
                            <a:srgbClr val="C0C0C0"/>
                          </a:solidFill>
                          <a:effectLst/>
                          <a:latin typeface="SMFont" charset="0"/>
                        </a:rPr>
                        <a:t>–</a:t>
                      </a:r>
                      <a:r>
                        <a:rPr lang="en-US" sz="1200">
                          <a:effectLst/>
                        </a:rPr>
                        <a:t>I live near the SR 39 Corridor, between I-70 and US 40</a:t>
                      </a:r>
                    </a:p>
                  </a:txBody>
                  <a:tcPr marL="84711" marR="169423" marT="50827" marB="50827">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2"/>
                    </a:solidFill>
                  </a:tcPr>
                </a:tc>
                <a:tc>
                  <a:txBody>
                    <a:bodyPr/>
                    <a:lstStyle/>
                    <a:p>
                      <a:pPr algn="r" fontAlgn="t"/>
                      <a:r>
                        <a:rPr lang="is-IS" sz="1200" b="1" dirty="0">
                          <a:effectLst/>
                        </a:rPr>
                        <a:t>31.73%</a:t>
                      </a:r>
                    </a:p>
                    <a:p>
                      <a:pPr algn="r" fontAlgn="t"/>
                      <a:r>
                        <a:rPr lang="is-IS" sz="1200" b="0" dirty="0">
                          <a:solidFill>
                            <a:srgbClr val="666666"/>
                          </a:solidFill>
                          <a:effectLst/>
                        </a:rPr>
                        <a:t>218</a:t>
                      </a:r>
                    </a:p>
                  </a:txBody>
                  <a:tcPr marL="84711" marR="169423" marT="50827" marB="50827">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chemeClr val="accent2"/>
                    </a:solidFill>
                  </a:tcPr>
                </a:tc>
              </a:tr>
              <a:tr h="537248">
                <a:tc>
                  <a:txBody>
                    <a:bodyPr/>
                    <a:lstStyle/>
                    <a:p>
                      <a:pPr algn="l" fontAlgn="t"/>
                      <a:r>
                        <a:rPr lang="en-US" sz="1200" b="0">
                          <a:solidFill>
                            <a:srgbClr val="C0C0C0"/>
                          </a:solidFill>
                          <a:effectLst/>
                          <a:latin typeface="SMFont" charset="0"/>
                        </a:rPr>
                        <a:t>–</a:t>
                      </a:r>
                      <a:r>
                        <a:rPr lang="en-US" sz="1200">
                          <a:effectLst/>
                        </a:rPr>
                        <a:t>I work near the SR 39 Corridor, between I-70 and US 40</a:t>
                      </a:r>
                    </a:p>
                  </a:txBody>
                  <a:tcPr marL="84711" marR="169423" marT="50827" marB="50827">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t"/>
                      <a:r>
                        <a:rPr lang="hr-HR" sz="1200" b="1">
                          <a:effectLst/>
                        </a:rPr>
                        <a:t>8.73%</a:t>
                      </a:r>
                    </a:p>
                    <a:p>
                      <a:pPr algn="r" fontAlgn="t"/>
                      <a:r>
                        <a:rPr lang="hr-HR" sz="1200" b="0">
                          <a:solidFill>
                            <a:srgbClr val="666666"/>
                          </a:solidFill>
                          <a:effectLst/>
                        </a:rPr>
                        <a:t>60</a:t>
                      </a:r>
                    </a:p>
                  </a:txBody>
                  <a:tcPr marL="84711" marR="169423" marT="50827" marB="50827">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r>
              <a:tr h="537248">
                <a:tc>
                  <a:txBody>
                    <a:bodyPr/>
                    <a:lstStyle/>
                    <a:p>
                      <a:pPr algn="l" fontAlgn="t"/>
                      <a:r>
                        <a:rPr lang="en-US" sz="1200" b="0">
                          <a:solidFill>
                            <a:srgbClr val="C0C0C0"/>
                          </a:solidFill>
                          <a:effectLst/>
                          <a:latin typeface="SMFont" charset="0"/>
                        </a:rPr>
                        <a:t>–</a:t>
                      </a:r>
                      <a:r>
                        <a:rPr lang="en-US" sz="1200">
                          <a:effectLst/>
                        </a:rPr>
                        <a:t>I am a frequent visitor, but do not live or work in the corridor</a:t>
                      </a:r>
                    </a:p>
                  </a:txBody>
                  <a:tcPr marL="84711" marR="169423" marT="50827" marB="50827">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t"/>
                      <a:r>
                        <a:rPr lang="it-IT" sz="1200" b="1">
                          <a:effectLst/>
                        </a:rPr>
                        <a:t>11.79%</a:t>
                      </a:r>
                    </a:p>
                    <a:p>
                      <a:pPr algn="r" fontAlgn="t"/>
                      <a:r>
                        <a:rPr lang="it-IT" sz="1200" b="0">
                          <a:solidFill>
                            <a:srgbClr val="666666"/>
                          </a:solidFill>
                          <a:effectLst/>
                        </a:rPr>
                        <a:t>81</a:t>
                      </a:r>
                    </a:p>
                  </a:txBody>
                  <a:tcPr marL="84711" marR="169423" marT="50827" marB="50827">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r>
              <a:tr h="537248">
                <a:tc>
                  <a:txBody>
                    <a:bodyPr/>
                    <a:lstStyle/>
                    <a:p>
                      <a:pPr algn="l" fontAlgn="t"/>
                      <a:r>
                        <a:rPr lang="en-US" sz="1200" b="0">
                          <a:solidFill>
                            <a:srgbClr val="C0C0C0"/>
                          </a:solidFill>
                          <a:effectLst/>
                          <a:latin typeface="SMFont" charset="0"/>
                        </a:rPr>
                        <a:t>–</a:t>
                      </a:r>
                      <a:r>
                        <a:rPr lang="en-US" sz="1200">
                          <a:effectLst/>
                        </a:rPr>
                        <a:t>I am an occasional visitor to the SR 39 Corridor</a:t>
                      </a:r>
                    </a:p>
                  </a:txBody>
                  <a:tcPr marL="84711" marR="169423" marT="50827" marB="50827">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t"/>
                      <a:r>
                        <a:rPr lang="hr-HR" sz="1200" b="1">
                          <a:effectLst/>
                        </a:rPr>
                        <a:t>22.71%</a:t>
                      </a:r>
                    </a:p>
                    <a:p>
                      <a:pPr algn="r" fontAlgn="t"/>
                      <a:r>
                        <a:rPr lang="hr-HR" sz="1200" b="0">
                          <a:solidFill>
                            <a:srgbClr val="666666"/>
                          </a:solidFill>
                          <a:effectLst/>
                        </a:rPr>
                        <a:t>156</a:t>
                      </a:r>
                    </a:p>
                  </a:txBody>
                  <a:tcPr marL="84711" marR="169423" marT="50827" marB="50827">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r>
              <a:tr h="537248">
                <a:tc>
                  <a:txBody>
                    <a:bodyPr/>
                    <a:lstStyle/>
                    <a:p>
                      <a:pPr algn="l" fontAlgn="t"/>
                      <a:r>
                        <a:rPr lang="en-US" sz="1200" b="0">
                          <a:solidFill>
                            <a:srgbClr val="C0C0C0"/>
                          </a:solidFill>
                          <a:effectLst/>
                          <a:latin typeface="SMFont" charset="0"/>
                        </a:rPr>
                        <a:t>–</a:t>
                      </a:r>
                      <a:r>
                        <a:rPr lang="en-US" sz="1200">
                          <a:effectLst/>
                        </a:rPr>
                        <a:t>I drive through the SR 39 Corridor as I commute</a:t>
                      </a:r>
                    </a:p>
                  </a:txBody>
                  <a:tcPr marL="84711" marR="169423" marT="50827" marB="50827">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r" fontAlgn="t"/>
                      <a:r>
                        <a:rPr lang="hr-HR" sz="1200" b="1">
                          <a:effectLst/>
                        </a:rPr>
                        <a:t>18.20%</a:t>
                      </a:r>
                    </a:p>
                    <a:p>
                      <a:pPr algn="r" fontAlgn="t"/>
                      <a:r>
                        <a:rPr lang="hr-HR" sz="1200" b="0">
                          <a:solidFill>
                            <a:srgbClr val="666666"/>
                          </a:solidFill>
                          <a:effectLst/>
                        </a:rPr>
                        <a:t>125</a:t>
                      </a:r>
                    </a:p>
                  </a:txBody>
                  <a:tcPr marL="84711" marR="169423" marT="50827" marB="50827">
                    <a:lnL w="12700" cap="flat" cmpd="sng" algn="ctr">
                      <a:solidFill>
                        <a:srgbClr val="CCCCCC"/>
                      </a:solidFill>
                      <a:prstDash val="solid"/>
                      <a:round/>
                      <a:headEnd type="none" w="med" len="med"/>
                      <a:tailEnd type="none" w="med" len="med"/>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r>
              <a:tr h="327020">
                <a:tc>
                  <a:txBody>
                    <a:bodyPr/>
                    <a:lstStyle/>
                    <a:p>
                      <a:pPr algn="l" fontAlgn="t"/>
                      <a:r>
                        <a:rPr lang="en-US" sz="1200" dirty="0">
                          <a:solidFill>
                            <a:schemeClr val="bg1"/>
                          </a:solidFill>
                          <a:effectLst/>
                        </a:rPr>
                        <a:t>Total Respondents: 687</a:t>
                      </a:r>
                    </a:p>
                  </a:txBody>
                  <a:tcPr marL="84711" marR="169423" marT="50827" marB="50827">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r" fontAlgn="t"/>
                      <a:r>
                        <a:rPr lang="sk-SK" sz="1200" dirty="0">
                          <a:effectLst/>
                        </a:rPr>
                        <a:t> </a:t>
                      </a:r>
                    </a:p>
                  </a:txBody>
                  <a:tcPr marL="84711" marR="169423" marT="50827" marB="50827">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82759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Text Placeholder 2"/>
          <p:cNvSpPr>
            <a:spLocks noGrp="1"/>
          </p:cNvSpPr>
          <p:nvPr>
            <p:ph type="body" idx="1"/>
          </p:nvPr>
        </p:nvSpPr>
        <p:spPr/>
        <p:txBody>
          <a:bodyPr/>
          <a:lstStyle/>
          <a:p>
            <a:r>
              <a:rPr lang="en-US" dirty="0" smtClean="0"/>
              <a:t>DRAFT SR 39 Gateway Corridor Plan</a:t>
            </a:r>
          </a:p>
          <a:p>
            <a:r>
              <a:rPr lang="en-US" i="1" dirty="0" smtClean="0">
                <a:solidFill>
                  <a:schemeClr val="accent2"/>
                </a:solidFill>
              </a:rPr>
              <a:t>Start every plan by analyzing what you have to work with</a:t>
            </a:r>
            <a:endParaRPr lang="en-US" dirty="0"/>
          </a:p>
        </p:txBody>
      </p:sp>
    </p:spTree>
    <p:extLst>
      <p:ext uri="{BB962C8B-B14F-4D97-AF65-F5344CB8AC3E}">
        <p14:creationId xmlns:p14="http://schemas.microsoft.com/office/powerpoint/2010/main" val="2027954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469" y="381000"/>
            <a:ext cx="8345078" cy="1044388"/>
          </a:xfrm>
        </p:spPr>
        <p:txBody>
          <a:bodyPr/>
          <a:lstStyle/>
          <a:p>
            <a:r>
              <a:rPr lang="en-US" sz="3200" dirty="0" smtClean="0"/>
              <a:t>Background Economic &amp; Demographic Data</a:t>
            </a:r>
            <a:endParaRPr lang="en-US" sz="3200" dirty="0"/>
          </a:p>
        </p:txBody>
      </p:sp>
      <p:sp>
        <p:nvSpPr>
          <p:cNvPr id="5" name="Rectangle 4"/>
          <p:cNvSpPr/>
          <p:nvPr/>
        </p:nvSpPr>
        <p:spPr>
          <a:xfrm>
            <a:off x="265145" y="1926032"/>
            <a:ext cx="8554402" cy="2616101"/>
          </a:xfrm>
          <a:prstGeom prst="rect">
            <a:avLst/>
          </a:prstGeom>
        </p:spPr>
        <p:txBody>
          <a:bodyPr wrap="square">
            <a:spAutoFit/>
          </a:bodyPr>
          <a:lstStyle/>
          <a:p>
            <a:endParaRPr lang="en-US" sz="2400" dirty="0">
              <a:solidFill>
                <a:srgbClr val="FFFFFF"/>
              </a:solidFill>
            </a:endParaRPr>
          </a:p>
          <a:p>
            <a:r>
              <a:rPr lang="en-US" sz="2000" dirty="0" smtClean="0">
                <a:solidFill>
                  <a:srgbClr val="FFFFFF"/>
                </a:solidFill>
              </a:rPr>
              <a:t>Hendricks County Population </a:t>
            </a:r>
            <a:r>
              <a:rPr lang="en-US" sz="2000" dirty="0">
                <a:solidFill>
                  <a:srgbClr val="FFFFFF"/>
                </a:solidFill>
              </a:rPr>
              <a:t>Growth </a:t>
            </a:r>
          </a:p>
          <a:p>
            <a:pPr marL="342900" indent="-342900">
              <a:buFont typeface="Arial" charset="0"/>
              <a:buChar char="•"/>
            </a:pPr>
            <a:r>
              <a:rPr lang="en-US" sz="2000" dirty="0" smtClean="0">
                <a:solidFill>
                  <a:srgbClr val="FFFFFF"/>
                </a:solidFill>
              </a:rPr>
              <a:t>7.3</a:t>
            </a:r>
            <a:r>
              <a:rPr lang="en-US" sz="2000" dirty="0">
                <a:solidFill>
                  <a:srgbClr val="FFFFFF"/>
                </a:solidFill>
              </a:rPr>
              <a:t>% </a:t>
            </a:r>
            <a:r>
              <a:rPr lang="en-US" sz="2000" dirty="0" smtClean="0">
                <a:solidFill>
                  <a:srgbClr val="FFFFFF"/>
                </a:solidFill>
              </a:rPr>
              <a:t>gain from </a:t>
            </a:r>
            <a:r>
              <a:rPr lang="en-US" sz="2000" dirty="0">
                <a:solidFill>
                  <a:srgbClr val="FFFFFF"/>
                </a:solidFill>
              </a:rPr>
              <a:t>2010 to 2014  (3</a:t>
            </a:r>
            <a:r>
              <a:rPr lang="en-US" sz="2000" baseline="30000" dirty="0">
                <a:solidFill>
                  <a:srgbClr val="FFFFFF"/>
                </a:solidFill>
              </a:rPr>
              <a:t>rd</a:t>
            </a:r>
            <a:r>
              <a:rPr lang="en-US" sz="2000" dirty="0">
                <a:solidFill>
                  <a:srgbClr val="FFFFFF"/>
                </a:solidFill>
              </a:rPr>
              <a:t> fastest </a:t>
            </a:r>
            <a:r>
              <a:rPr lang="en-US" sz="2000" dirty="0" smtClean="0">
                <a:solidFill>
                  <a:srgbClr val="FFFFFF"/>
                </a:solidFill>
              </a:rPr>
              <a:t>in state)</a:t>
            </a:r>
            <a:endParaRPr lang="en-US" sz="2000" dirty="0">
              <a:solidFill>
                <a:srgbClr val="FFFFFF"/>
              </a:solidFill>
            </a:endParaRPr>
          </a:p>
          <a:p>
            <a:pPr marL="285750" lvl="0" indent="-285750">
              <a:buFont typeface="Arial"/>
              <a:buChar char="•"/>
            </a:pPr>
            <a:r>
              <a:rPr lang="en-US" sz="2000" dirty="0">
                <a:solidFill>
                  <a:srgbClr val="FFFFFF"/>
                </a:solidFill>
              </a:rPr>
              <a:t>Continued growth is predicted for Hendricks County</a:t>
            </a:r>
          </a:p>
          <a:p>
            <a:pPr marL="742950" lvl="1" indent="-285750">
              <a:buFont typeface="Arial"/>
              <a:buChar char="•"/>
            </a:pPr>
            <a:r>
              <a:rPr lang="en-US" sz="2000" dirty="0" smtClean="0">
                <a:solidFill>
                  <a:srgbClr val="FFFFFF"/>
                </a:solidFill>
              </a:rPr>
              <a:t>2</a:t>
            </a:r>
            <a:r>
              <a:rPr lang="en-US" sz="2000" baseline="30000" dirty="0" smtClean="0">
                <a:solidFill>
                  <a:srgbClr val="FFFFFF"/>
                </a:solidFill>
              </a:rPr>
              <a:t>nd</a:t>
            </a:r>
            <a:r>
              <a:rPr lang="en-US" sz="2000" dirty="0" smtClean="0">
                <a:solidFill>
                  <a:srgbClr val="FFFFFF"/>
                </a:solidFill>
              </a:rPr>
              <a:t> </a:t>
            </a:r>
            <a:r>
              <a:rPr lang="en-US" sz="2000" dirty="0">
                <a:solidFill>
                  <a:srgbClr val="FFFFFF"/>
                </a:solidFill>
              </a:rPr>
              <a:t>highest </a:t>
            </a:r>
            <a:r>
              <a:rPr lang="en-US" sz="2000" dirty="0" smtClean="0">
                <a:solidFill>
                  <a:srgbClr val="FFFFFF"/>
                </a:solidFill>
              </a:rPr>
              <a:t>in state for domestic </a:t>
            </a:r>
            <a:r>
              <a:rPr lang="en-US" sz="2000" dirty="0">
                <a:solidFill>
                  <a:srgbClr val="FFFFFF"/>
                </a:solidFill>
              </a:rPr>
              <a:t>migration </a:t>
            </a:r>
            <a:endParaRPr lang="en-US" sz="2000" dirty="0" smtClean="0">
              <a:solidFill>
                <a:srgbClr val="FFFFFF"/>
              </a:solidFill>
            </a:endParaRPr>
          </a:p>
          <a:p>
            <a:pPr marL="742950" lvl="1" indent="-285750">
              <a:buFont typeface="Arial"/>
              <a:buChar char="•"/>
            </a:pPr>
            <a:r>
              <a:rPr lang="en-US" sz="2000" dirty="0" smtClean="0">
                <a:solidFill>
                  <a:srgbClr val="FFFFFF"/>
                </a:solidFill>
              </a:rPr>
              <a:t>8</a:t>
            </a:r>
            <a:r>
              <a:rPr lang="en-US" sz="2000" baseline="30000" dirty="0" smtClean="0">
                <a:solidFill>
                  <a:srgbClr val="FFFFFF"/>
                </a:solidFill>
              </a:rPr>
              <a:t>th</a:t>
            </a:r>
            <a:r>
              <a:rPr lang="en-US" sz="2000" dirty="0" smtClean="0">
                <a:solidFill>
                  <a:srgbClr val="FFFFFF"/>
                </a:solidFill>
              </a:rPr>
              <a:t> </a:t>
            </a:r>
            <a:r>
              <a:rPr lang="en-US" sz="2000" dirty="0">
                <a:solidFill>
                  <a:srgbClr val="FFFFFF"/>
                </a:solidFill>
              </a:rPr>
              <a:t>highest international migration </a:t>
            </a:r>
            <a:endParaRPr lang="en-US" sz="2000" dirty="0" smtClean="0">
              <a:solidFill>
                <a:srgbClr val="FFFFFF"/>
              </a:solidFill>
            </a:endParaRPr>
          </a:p>
          <a:p>
            <a:pPr marL="742950" lvl="1" indent="-285750">
              <a:buFont typeface="Arial"/>
              <a:buChar char="•"/>
            </a:pPr>
            <a:r>
              <a:rPr lang="en-US" sz="2000" dirty="0" smtClean="0">
                <a:solidFill>
                  <a:srgbClr val="FFFFFF"/>
                </a:solidFill>
              </a:rPr>
              <a:t>8</a:t>
            </a:r>
            <a:r>
              <a:rPr lang="en-US" sz="2000" baseline="30000" dirty="0" smtClean="0">
                <a:solidFill>
                  <a:srgbClr val="FFFFFF"/>
                </a:solidFill>
              </a:rPr>
              <a:t>th</a:t>
            </a:r>
            <a:r>
              <a:rPr lang="en-US" sz="2000" dirty="0" smtClean="0">
                <a:solidFill>
                  <a:srgbClr val="FFFFFF"/>
                </a:solidFill>
              </a:rPr>
              <a:t> highest birth rate </a:t>
            </a:r>
            <a:r>
              <a:rPr lang="en-US" sz="2000" dirty="0"/>
              <a:t> </a:t>
            </a:r>
          </a:p>
          <a:p>
            <a:r>
              <a:rPr lang="en-US" sz="2000" dirty="0">
                <a:solidFill>
                  <a:srgbClr val="FFFFFF"/>
                </a:solidFill>
              </a:rPr>
              <a:t> </a:t>
            </a:r>
          </a:p>
        </p:txBody>
      </p:sp>
    </p:spTree>
    <p:extLst>
      <p:ext uri="{BB962C8B-B14F-4D97-AF65-F5344CB8AC3E}">
        <p14:creationId xmlns:p14="http://schemas.microsoft.com/office/powerpoint/2010/main" val="701914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469" y="381000"/>
            <a:ext cx="8345078" cy="1044388"/>
          </a:xfrm>
        </p:spPr>
        <p:txBody>
          <a:bodyPr/>
          <a:lstStyle/>
          <a:p>
            <a:r>
              <a:rPr lang="en-US" sz="3200" dirty="0" smtClean="0"/>
              <a:t>Background Economic &amp; Demographic Data</a:t>
            </a:r>
            <a:endParaRPr lang="en-US" sz="3200" dirty="0"/>
          </a:p>
        </p:txBody>
      </p:sp>
      <p:sp>
        <p:nvSpPr>
          <p:cNvPr id="3" name="Text Box 2"/>
          <p:cNvSpPr txBox="1"/>
          <p:nvPr/>
        </p:nvSpPr>
        <p:spPr>
          <a:xfrm>
            <a:off x="4256267" y="1425388"/>
            <a:ext cx="4563279" cy="5243901"/>
          </a:xfrm>
          <a:prstGeom prst="rect">
            <a:avLst/>
          </a:prstGeom>
          <a:ln/>
          <a:extLst>
            <a:ext uri="{C572A759-6A51-4108-AA02-DFA0A04FC94B}">
              <ma14:wrappingTextBoxFlag xmlns:ma14="http://schemas.microsoft.com/office/mac/drawingml/2011/main"/>
            </a:ext>
          </a:extLst>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b="1" dirty="0">
                <a:solidFill>
                  <a:srgbClr val="FFFFFF"/>
                </a:solidFill>
                <a:effectLst/>
                <a:latin typeface="Verdana"/>
                <a:ea typeface="ＭＳ 明朝"/>
                <a:cs typeface="Verdana"/>
              </a:rPr>
              <a:t>Census Tract </a:t>
            </a:r>
            <a:r>
              <a:rPr lang="en-US" b="1" dirty="0" smtClean="0">
                <a:solidFill>
                  <a:srgbClr val="FFFFFF"/>
                </a:solidFill>
                <a:effectLst/>
                <a:latin typeface="Verdana"/>
                <a:ea typeface="ＭＳ 明朝"/>
                <a:cs typeface="Verdana"/>
              </a:rPr>
              <a:t>2110 </a:t>
            </a:r>
            <a:r>
              <a:rPr lang="en-US" dirty="0">
                <a:solidFill>
                  <a:srgbClr val="FFFFFF"/>
                </a:solidFill>
                <a:effectLst/>
                <a:latin typeface="Verdana"/>
                <a:ea typeface="ＭＳ 明朝"/>
                <a:cs typeface="Verdana"/>
              </a:rPr>
              <a:t>(Year 2010)</a:t>
            </a:r>
            <a:endParaRPr lang="en-US" dirty="0">
              <a:solidFill>
                <a:srgbClr val="FFFFFF"/>
              </a:solidFill>
              <a:effectLst/>
              <a:ea typeface="ＭＳ 明朝"/>
              <a:cs typeface="Times New Roman"/>
            </a:endParaRPr>
          </a:p>
          <a:p>
            <a:pPr marL="0" marR="0">
              <a:spcBef>
                <a:spcPts val="0"/>
              </a:spcBef>
              <a:spcAft>
                <a:spcPts val="0"/>
              </a:spcAft>
            </a:pPr>
            <a:r>
              <a:rPr lang="en-US" sz="1400" u="sng" dirty="0">
                <a:solidFill>
                  <a:srgbClr val="FFFFFF"/>
                </a:solidFill>
                <a:effectLst/>
                <a:latin typeface="Verdana"/>
                <a:ea typeface="ＭＳ 明朝"/>
                <a:cs typeface="Verdana"/>
              </a:rPr>
              <a:t> </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Verdana"/>
              </a:rPr>
              <a:t>Population = 5772</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Verdana"/>
              </a:rPr>
              <a:t> </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Verdana"/>
              </a:rPr>
              <a:t>Housing Units = 2254</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Verdana"/>
              </a:rPr>
              <a:t> </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Verdana"/>
              </a:rPr>
              <a:t>Households = 2173</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Verdana"/>
              </a:rPr>
              <a:t> </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Times"/>
              </a:rPr>
              <a:t>Average Wage = $63,018 ($15,000 higher than Indiana average)</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Times"/>
              </a:rPr>
              <a:t> </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Times"/>
              </a:rPr>
              <a:t>High School Diploma or Higher = 90.3% </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Times"/>
              </a:rPr>
              <a:t> </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Times"/>
              </a:rPr>
              <a:t>Bachelor’s Degree or Higher = 25%</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Times"/>
              </a:rPr>
              <a:t> </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Times"/>
              </a:rPr>
              <a:t>Poverty Rate = 8.5% (5% less than Indiana average)</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Times"/>
              </a:rPr>
              <a:t> </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Times"/>
              </a:rPr>
              <a:t>Average Age = 41.5 years (5 years higher than Indiana average)</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Times"/>
              </a:rPr>
              <a:t> </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Times"/>
              </a:rPr>
              <a:t>100% of the population has Broadband Access</a:t>
            </a:r>
            <a:endParaRPr lang="en-US" sz="1400" dirty="0">
              <a:solidFill>
                <a:srgbClr val="FFFFFF"/>
              </a:solidFill>
              <a:effectLst/>
              <a:ea typeface="ＭＳ 明朝"/>
              <a:cs typeface="Times New Roman"/>
            </a:endParaRPr>
          </a:p>
          <a:p>
            <a:pPr marL="0" marR="0">
              <a:spcBef>
                <a:spcPts val="0"/>
              </a:spcBef>
              <a:spcAft>
                <a:spcPts val="0"/>
              </a:spcAft>
            </a:pPr>
            <a:r>
              <a:rPr lang="en-US" sz="1400" dirty="0">
                <a:solidFill>
                  <a:srgbClr val="FFFFFF"/>
                </a:solidFill>
                <a:effectLst/>
                <a:latin typeface="Verdana"/>
                <a:ea typeface="ＭＳ 明朝"/>
                <a:cs typeface="Times"/>
              </a:rPr>
              <a:t> </a:t>
            </a:r>
            <a:endParaRPr lang="en-US" sz="1400" dirty="0">
              <a:solidFill>
                <a:srgbClr val="FFFFFF"/>
              </a:solidFill>
              <a:effectLst/>
              <a:ea typeface="ＭＳ 明朝"/>
              <a:cs typeface="Times New Roman"/>
            </a:endParaRPr>
          </a:p>
          <a:p>
            <a:pPr marL="0" marR="0">
              <a:spcBef>
                <a:spcPts val="0"/>
              </a:spcBef>
              <a:spcAft>
                <a:spcPts val="0"/>
              </a:spcAft>
            </a:pPr>
            <a:r>
              <a:rPr lang="en-US" sz="1200" dirty="0">
                <a:effectLst/>
                <a:ea typeface="ＭＳ 明朝"/>
                <a:cs typeface="Times New Roman"/>
              </a:rPr>
              <a:t> </a:t>
            </a:r>
          </a:p>
          <a:p>
            <a:pPr marL="0" marR="0">
              <a:spcBef>
                <a:spcPts val="0"/>
              </a:spcBef>
              <a:spcAft>
                <a:spcPts val="0"/>
              </a:spcAft>
            </a:pPr>
            <a:r>
              <a:rPr lang="en-US" sz="1200" dirty="0">
                <a:effectLst/>
                <a:ea typeface="ＭＳ 明朝"/>
                <a:cs typeface="Times New Roman"/>
              </a:rPr>
              <a:t> </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782818" y="1734622"/>
            <a:ext cx="3473450" cy="4109720"/>
          </a:xfrm>
          <a:prstGeom prst="rect">
            <a:avLst/>
          </a:prstGeom>
          <a:noFill/>
          <a:ln>
            <a:noFill/>
          </a:ln>
        </p:spPr>
      </p:pic>
    </p:spTree>
    <p:extLst>
      <p:ext uri="{BB962C8B-B14F-4D97-AF65-F5344CB8AC3E}">
        <p14:creationId xmlns:p14="http://schemas.microsoft.com/office/powerpoint/2010/main" val="194565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794" y="0"/>
            <a:ext cx="8589364" cy="1044388"/>
          </a:xfrm>
        </p:spPr>
        <p:txBody>
          <a:bodyPr/>
          <a:lstStyle/>
          <a:p>
            <a:r>
              <a:rPr lang="en-US" dirty="0" smtClean="0"/>
              <a:t>Resources </a:t>
            </a:r>
            <a:r>
              <a:rPr lang="en-US" sz="2400" i="1" dirty="0" smtClean="0"/>
              <a:t>(see Appendix B of Plan for full list)</a:t>
            </a:r>
            <a:endParaRPr lang="en-US" sz="2400" i="1" dirty="0"/>
          </a:p>
        </p:txBody>
      </p:sp>
      <p:sp>
        <p:nvSpPr>
          <p:cNvPr id="3" name="Content Placeholder 2"/>
          <p:cNvSpPr>
            <a:spLocks noGrp="1"/>
          </p:cNvSpPr>
          <p:nvPr>
            <p:ph idx="1"/>
          </p:nvPr>
        </p:nvSpPr>
        <p:spPr>
          <a:xfrm>
            <a:off x="314794" y="1044388"/>
            <a:ext cx="8439461" cy="4612342"/>
          </a:xfrm>
        </p:spPr>
        <p:txBody>
          <a:bodyPr numCol="2">
            <a:normAutofit fontScale="25000" lnSpcReduction="20000"/>
          </a:bodyPr>
          <a:lstStyle/>
          <a:p>
            <a:r>
              <a:rPr lang="en-US" sz="5600" dirty="0"/>
              <a:t>Hendricks County Comprehensive Plan, 2006 </a:t>
            </a:r>
            <a:endParaRPr lang="en-US" sz="5600" u="sng" dirty="0" smtClean="0"/>
          </a:p>
          <a:p>
            <a:r>
              <a:rPr lang="en-US" sz="5600" dirty="0" smtClean="0"/>
              <a:t>Hendricks </a:t>
            </a:r>
            <a:r>
              <a:rPr lang="en-US" sz="5600" dirty="0"/>
              <a:t>County Zoning Ordinance &amp; Zoning Maps, </a:t>
            </a:r>
            <a:r>
              <a:rPr lang="en-US" sz="5600" dirty="0" smtClean="0"/>
              <a:t>2008</a:t>
            </a:r>
          </a:p>
          <a:p>
            <a:r>
              <a:rPr lang="en-US" sz="5600" dirty="0" smtClean="0"/>
              <a:t>Hendricks </a:t>
            </a:r>
            <a:r>
              <a:rPr lang="en-US" sz="5600" dirty="0"/>
              <a:t>County Zoning </a:t>
            </a:r>
            <a:r>
              <a:rPr lang="en-US" sz="5600" dirty="0" smtClean="0"/>
              <a:t>Maps </a:t>
            </a:r>
          </a:p>
          <a:p>
            <a:r>
              <a:rPr lang="en-US" sz="5600" dirty="0" smtClean="0"/>
              <a:t>Hendricks </a:t>
            </a:r>
            <a:r>
              <a:rPr lang="en-US" sz="5600" dirty="0"/>
              <a:t>County Subdivision Ordinance, </a:t>
            </a:r>
            <a:r>
              <a:rPr lang="en-US" sz="5600" dirty="0" smtClean="0"/>
              <a:t>2004</a:t>
            </a:r>
            <a:endParaRPr lang="en-US" sz="5600" dirty="0"/>
          </a:p>
          <a:p>
            <a:r>
              <a:rPr lang="en-US" sz="5600" dirty="0"/>
              <a:t>Hendricks County, Indiana Historic Sites and Structures Inventory, 1989 </a:t>
            </a:r>
            <a:r>
              <a:rPr lang="en-US" sz="5600" dirty="0" smtClean="0"/>
              <a:t> </a:t>
            </a:r>
          </a:p>
          <a:p>
            <a:r>
              <a:rPr lang="en-US" sz="5600" dirty="0" smtClean="0"/>
              <a:t>Plainfield </a:t>
            </a:r>
            <a:r>
              <a:rPr lang="en-US" sz="5600" dirty="0"/>
              <a:t>Comprehensive Plan, </a:t>
            </a:r>
            <a:r>
              <a:rPr lang="en-US" sz="5600" dirty="0" smtClean="0"/>
              <a:t>2016 </a:t>
            </a:r>
          </a:p>
          <a:p>
            <a:r>
              <a:rPr lang="en-US" sz="5600" dirty="0" smtClean="0"/>
              <a:t>Plainfield’s </a:t>
            </a:r>
            <a:r>
              <a:rPr lang="en-US" sz="5600" dirty="0"/>
              <a:t>Sewer Master </a:t>
            </a:r>
            <a:r>
              <a:rPr lang="en-US" sz="5600" dirty="0" smtClean="0"/>
              <a:t>Plan</a:t>
            </a:r>
          </a:p>
          <a:p>
            <a:r>
              <a:rPr lang="en-US" sz="5600" dirty="0" smtClean="0"/>
              <a:t>Morgan </a:t>
            </a:r>
            <a:r>
              <a:rPr lang="en-US" sz="5600" dirty="0"/>
              <a:t>County Comprehensive Plan, </a:t>
            </a:r>
            <a:r>
              <a:rPr lang="en-US" sz="5600" dirty="0" smtClean="0"/>
              <a:t>2010</a:t>
            </a:r>
            <a:endParaRPr lang="en-US" sz="5600" u="sng" dirty="0" smtClean="0"/>
          </a:p>
          <a:p>
            <a:r>
              <a:rPr lang="en-US" sz="5600" dirty="0" smtClean="0"/>
              <a:t>Ronald </a:t>
            </a:r>
            <a:r>
              <a:rPr lang="en-US" sz="5600" dirty="0"/>
              <a:t>Reagan Corridor Master Plan, </a:t>
            </a:r>
            <a:r>
              <a:rPr lang="en-US" sz="5600" dirty="0" smtClean="0"/>
              <a:t>2003</a:t>
            </a:r>
          </a:p>
          <a:p>
            <a:r>
              <a:rPr lang="en-US" sz="5600" dirty="0" smtClean="0"/>
              <a:t>Indiana </a:t>
            </a:r>
            <a:r>
              <a:rPr lang="en-US" sz="5600" dirty="0"/>
              <a:t>State Trails, Greenways and Bikeways Plan, </a:t>
            </a:r>
            <a:r>
              <a:rPr lang="en-US" sz="5600" dirty="0" smtClean="0"/>
              <a:t>2015</a:t>
            </a:r>
            <a:endParaRPr lang="en-US" sz="5600" u="sng" dirty="0" smtClean="0"/>
          </a:p>
          <a:p>
            <a:r>
              <a:rPr lang="en-US" sz="5600" dirty="0" smtClean="0"/>
              <a:t>Indiana’s </a:t>
            </a:r>
            <a:r>
              <a:rPr lang="en-US" sz="5600" dirty="0"/>
              <a:t>Manual On Uniform Traffic Control Devices, </a:t>
            </a:r>
            <a:r>
              <a:rPr lang="en-US" sz="5600" dirty="0" smtClean="0"/>
              <a:t>2011</a:t>
            </a:r>
          </a:p>
          <a:p>
            <a:r>
              <a:rPr lang="en-US" sz="5600" dirty="0" smtClean="0"/>
              <a:t> INDOT </a:t>
            </a:r>
            <a:r>
              <a:rPr lang="en-US" sz="5600" dirty="0"/>
              <a:t>Common Paths </a:t>
            </a:r>
            <a:r>
              <a:rPr lang="en-US" sz="5600" dirty="0" smtClean="0"/>
              <a:t>Initiatives </a:t>
            </a:r>
          </a:p>
          <a:p>
            <a:r>
              <a:rPr lang="en-US" sz="5600" dirty="0" smtClean="0"/>
              <a:t>CONEXUS </a:t>
            </a:r>
            <a:r>
              <a:rPr lang="en-US" sz="5600" dirty="0"/>
              <a:t>Report (INDOT), </a:t>
            </a:r>
            <a:r>
              <a:rPr lang="en-US" sz="5600" dirty="0" smtClean="0"/>
              <a:t>2015</a:t>
            </a:r>
          </a:p>
          <a:p>
            <a:r>
              <a:rPr lang="en-US" sz="5600" dirty="0" smtClean="0"/>
              <a:t>Governor’s </a:t>
            </a:r>
            <a:r>
              <a:rPr lang="en-US" sz="5600" dirty="0"/>
              <a:t>Blue Ribbon Panel on Transportation Infrastructure Report, </a:t>
            </a:r>
            <a:r>
              <a:rPr lang="en-US" sz="5600" dirty="0" smtClean="0"/>
              <a:t>2014 </a:t>
            </a:r>
          </a:p>
          <a:p>
            <a:r>
              <a:rPr lang="en-US" sz="5600" dirty="0" smtClean="0"/>
              <a:t>LINK </a:t>
            </a:r>
            <a:r>
              <a:rPr lang="en-US" sz="5600" dirty="0"/>
              <a:t>Hendricks </a:t>
            </a:r>
            <a:r>
              <a:rPr lang="en-US" sz="5600" dirty="0" smtClean="0"/>
              <a:t>County</a:t>
            </a:r>
          </a:p>
          <a:p>
            <a:r>
              <a:rPr lang="en-US" sz="5600" dirty="0"/>
              <a:t> </a:t>
            </a:r>
            <a:r>
              <a:rPr lang="en-US" sz="5600" dirty="0" smtClean="0"/>
              <a:t>Central </a:t>
            </a:r>
            <a:r>
              <a:rPr lang="en-US" sz="5600" dirty="0"/>
              <a:t>Indiana Regional Transportation Authority (</a:t>
            </a:r>
            <a:r>
              <a:rPr lang="en-US" sz="5600" dirty="0" smtClean="0"/>
              <a:t>CIRTA)</a:t>
            </a:r>
            <a:endParaRPr lang="en-US" sz="5600" dirty="0"/>
          </a:p>
          <a:p>
            <a:r>
              <a:rPr lang="en-US" sz="5600" dirty="0"/>
              <a:t>Guide for the Development of Bicycle Facilities, AASHTO, 2012  </a:t>
            </a:r>
          </a:p>
          <a:p>
            <a:r>
              <a:rPr lang="en-US" sz="5600" dirty="0"/>
              <a:t>NACTO Urban Bikeways Design Guide, </a:t>
            </a:r>
            <a:r>
              <a:rPr lang="en-US" sz="5600" dirty="0" smtClean="0"/>
              <a:t>2013</a:t>
            </a:r>
          </a:p>
          <a:p>
            <a:r>
              <a:rPr lang="en-US" sz="5600" dirty="0"/>
              <a:t>Active Transportation </a:t>
            </a:r>
            <a:r>
              <a:rPr lang="en-US" sz="5600" dirty="0" smtClean="0"/>
              <a:t>Alliance</a:t>
            </a:r>
            <a:r>
              <a:rPr lang="en-US" sz="5600" dirty="0"/>
              <a:t> </a:t>
            </a:r>
          </a:p>
          <a:p>
            <a:r>
              <a:rPr lang="en-US" sz="5600" dirty="0"/>
              <a:t>National Complete Streets Coalition</a:t>
            </a:r>
          </a:p>
          <a:p>
            <a:r>
              <a:rPr lang="en-US" sz="5600" dirty="0" smtClean="0"/>
              <a:t>League </a:t>
            </a:r>
            <a:r>
              <a:rPr lang="en-US" sz="5600" dirty="0"/>
              <a:t>of American Bicyclists</a:t>
            </a:r>
          </a:p>
          <a:p>
            <a:r>
              <a:rPr lang="en-US" sz="5600" dirty="0" smtClean="0"/>
              <a:t>Bicycle Indiana</a:t>
            </a:r>
            <a:r>
              <a:rPr lang="en-US" sz="5600" dirty="0"/>
              <a:t> </a:t>
            </a:r>
          </a:p>
          <a:p>
            <a:r>
              <a:rPr lang="en-US" sz="5600" dirty="0" err="1"/>
              <a:t>IndyCOG</a:t>
            </a:r>
            <a:endParaRPr lang="en-US" sz="5600" dirty="0"/>
          </a:p>
          <a:p>
            <a:r>
              <a:rPr lang="en-US" sz="5600" dirty="0"/>
              <a:t>Central Indiana Bicycling Association</a:t>
            </a:r>
          </a:p>
          <a:p>
            <a:r>
              <a:rPr lang="en-US" sz="5600" dirty="0"/>
              <a:t>Indiana State Dept. of Health, Div. of Nutrition and Physical Activity </a:t>
            </a:r>
          </a:p>
          <a:p>
            <a:endParaRPr lang="en-US" sz="5600" dirty="0"/>
          </a:p>
        </p:txBody>
      </p:sp>
    </p:spTree>
    <p:extLst>
      <p:ext uri="{BB962C8B-B14F-4D97-AF65-F5344CB8AC3E}">
        <p14:creationId xmlns:p14="http://schemas.microsoft.com/office/powerpoint/2010/main" val="399632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7614" y="801007"/>
            <a:ext cx="7899400" cy="5092700"/>
          </a:xfrm>
          <a:prstGeom prst="rect">
            <a:avLst/>
          </a:prstGeom>
        </p:spPr>
      </p:pic>
    </p:spTree>
    <p:extLst>
      <p:ext uri="{BB962C8B-B14F-4D97-AF65-F5344CB8AC3E}">
        <p14:creationId xmlns:p14="http://schemas.microsoft.com/office/powerpoint/2010/main" val="2002126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21473"/>
            <a:ext cx="7583487" cy="1044388"/>
          </a:xfrm>
        </p:spPr>
        <p:txBody>
          <a:bodyPr/>
          <a:lstStyle/>
          <a:p>
            <a:r>
              <a:rPr lang="en-US" dirty="0" smtClean="0"/>
              <a:t>2006 </a:t>
            </a:r>
            <a:r>
              <a:rPr lang="en-US" smtClean="0"/>
              <a:t>County Comprehensive Plan</a:t>
            </a:r>
            <a:endParaRPr lang="en-US"/>
          </a:p>
        </p:txBody>
      </p:sp>
      <p:pic>
        <p:nvPicPr>
          <p:cNvPr id="5" name="Picture 4"/>
          <p:cNvPicPr>
            <a:picLocks noChangeAspect="1"/>
          </p:cNvPicPr>
          <p:nvPr/>
        </p:nvPicPr>
        <p:blipFill>
          <a:blip r:embed="rId2"/>
          <a:stretch>
            <a:fillRect/>
          </a:stretch>
        </p:blipFill>
        <p:spPr>
          <a:xfrm>
            <a:off x="-138546" y="1265861"/>
            <a:ext cx="9144000" cy="5406934"/>
          </a:xfrm>
          <a:prstGeom prst="rect">
            <a:avLst/>
          </a:prstGeom>
        </p:spPr>
      </p:pic>
      <p:sp>
        <p:nvSpPr>
          <p:cNvPr id="3" name="TextBox 2"/>
          <p:cNvSpPr txBox="1"/>
          <p:nvPr/>
        </p:nvSpPr>
        <p:spPr>
          <a:xfrm>
            <a:off x="6960358" y="5336275"/>
            <a:ext cx="327546" cy="1146412"/>
          </a:xfrm>
          <a:prstGeom prst="rect">
            <a:avLst/>
          </a:prstGeom>
          <a:noFill/>
          <a:ln w="57150">
            <a:solidFill>
              <a:srgbClr val="FFFF00"/>
            </a:solidFill>
            <a:prstDash val="sysDash"/>
          </a:ln>
        </p:spPr>
        <p:txBody>
          <a:bodyPr wrap="square" rtlCol="0">
            <a:spAutoFit/>
          </a:bodyPr>
          <a:lstStyle/>
          <a:p>
            <a:endParaRPr lang="en-US"/>
          </a:p>
        </p:txBody>
      </p:sp>
      <p:sp>
        <p:nvSpPr>
          <p:cNvPr id="4" name="TextBox 3"/>
          <p:cNvSpPr txBox="1"/>
          <p:nvPr/>
        </p:nvSpPr>
        <p:spPr>
          <a:xfrm>
            <a:off x="779463" y="3521121"/>
            <a:ext cx="1868203" cy="1351129"/>
          </a:xfrm>
          <a:prstGeom prst="rect">
            <a:avLst/>
          </a:prstGeom>
          <a:noFill/>
          <a:ln w="76200">
            <a:solidFill>
              <a:srgbClr val="FFFF00"/>
            </a:solidFill>
            <a:prstDash val="dash"/>
          </a:ln>
        </p:spPr>
        <p:txBody>
          <a:bodyPr wrap="square" rtlCol="0">
            <a:spAutoFit/>
          </a:bodyPr>
          <a:lstStyle/>
          <a:p>
            <a:endParaRPr lang="en-US"/>
          </a:p>
        </p:txBody>
      </p:sp>
    </p:spTree>
    <p:extLst>
      <p:ext uri="{BB962C8B-B14F-4D97-AF65-F5344CB8AC3E}">
        <p14:creationId xmlns:p14="http://schemas.microsoft.com/office/powerpoint/2010/main" val="1122128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608" y="0"/>
            <a:ext cx="7583487" cy="1044388"/>
          </a:xfrm>
        </p:spPr>
        <p:txBody>
          <a:bodyPr/>
          <a:lstStyle/>
          <a:p>
            <a:r>
              <a:rPr lang="en-US" dirty="0" smtClean="0"/>
              <a:t>County’s Vision for the Future</a:t>
            </a:r>
            <a:endParaRPr lang="en-US" dirty="0"/>
          </a:p>
        </p:txBody>
      </p:sp>
      <p:pic>
        <p:nvPicPr>
          <p:cNvPr id="6" name="Picture 5"/>
          <p:cNvPicPr>
            <a:picLocks noChangeAspect="1"/>
          </p:cNvPicPr>
          <p:nvPr/>
        </p:nvPicPr>
        <p:blipFill>
          <a:blip r:embed="rId3"/>
          <a:stretch>
            <a:fillRect/>
          </a:stretch>
        </p:blipFill>
        <p:spPr>
          <a:xfrm>
            <a:off x="0" y="1044388"/>
            <a:ext cx="7406300" cy="5602284"/>
          </a:xfrm>
          <a:prstGeom prst="rect">
            <a:avLst/>
          </a:prstGeom>
        </p:spPr>
      </p:pic>
      <p:sp>
        <p:nvSpPr>
          <p:cNvPr id="7" name="TextBox 6"/>
          <p:cNvSpPr txBox="1"/>
          <p:nvPr/>
        </p:nvSpPr>
        <p:spPr>
          <a:xfrm>
            <a:off x="7406300" y="1376897"/>
            <a:ext cx="1543737" cy="3139321"/>
          </a:xfrm>
          <a:prstGeom prst="rect">
            <a:avLst/>
          </a:prstGeom>
          <a:noFill/>
        </p:spPr>
        <p:txBody>
          <a:bodyPr wrap="square" rtlCol="0">
            <a:spAutoFit/>
          </a:bodyPr>
          <a:lstStyle/>
          <a:p>
            <a:r>
              <a:rPr lang="en-US" i="1" dirty="0" smtClean="0">
                <a:solidFill>
                  <a:schemeClr val="bg1"/>
                </a:solidFill>
              </a:rPr>
              <a:t>The Steering Committee accepted the Hendricks County Comp Plan’s vision </a:t>
            </a:r>
            <a:r>
              <a:rPr lang="en-US" i="1" dirty="0">
                <a:solidFill>
                  <a:schemeClr val="bg1"/>
                </a:solidFill>
              </a:rPr>
              <a:t>statement </a:t>
            </a:r>
            <a:r>
              <a:rPr lang="en-US" i="1" dirty="0" smtClean="0">
                <a:solidFill>
                  <a:schemeClr val="bg1"/>
                </a:solidFill>
              </a:rPr>
              <a:t>as appropriate for this plan also</a:t>
            </a:r>
            <a:endParaRPr lang="en-US" i="1" dirty="0">
              <a:solidFill>
                <a:schemeClr val="bg1"/>
              </a:solidFill>
            </a:endParaRPr>
          </a:p>
        </p:txBody>
      </p:sp>
      <p:sp>
        <p:nvSpPr>
          <p:cNvPr id="2" name="TextBox 1"/>
          <p:cNvSpPr txBox="1"/>
          <p:nvPr/>
        </p:nvSpPr>
        <p:spPr>
          <a:xfrm>
            <a:off x="124691" y="1797644"/>
            <a:ext cx="5070764" cy="4370427"/>
          </a:xfrm>
          <a:prstGeom prst="rect">
            <a:avLst/>
          </a:prstGeom>
          <a:solidFill>
            <a:schemeClr val="bg1"/>
          </a:solidFill>
        </p:spPr>
        <p:txBody>
          <a:bodyPr wrap="square" rtlCol="0">
            <a:spAutoFit/>
          </a:bodyPr>
          <a:lstStyle/>
          <a:p>
            <a:pPr algn="r"/>
            <a:r>
              <a:rPr lang="en-US" sz="1400" b="1" dirty="0" smtClean="0">
                <a:solidFill>
                  <a:schemeClr val="tx2">
                    <a:lumMod val="60000"/>
                    <a:lumOff val="40000"/>
                  </a:schemeClr>
                </a:solidFill>
                <a:latin typeface="Century Gothic" charset="0"/>
                <a:ea typeface="Century Gothic" charset="0"/>
                <a:cs typeface="Century Gothic" charset="0"/>
              </a:rPr>
              <a:t>THE HENDRICKS COUNTY VISION STATEMENT:</a:t>
            </a:r>
          </a:p>
          <a:p>
            <a:endParaRPr lang="en-US" sz="1200" b="1" dirty="0">
              <a:solidFill>
                <a:schemeClr val="tx2">
                  <a:lumMod val="75000"/>
                </a:schemeClr>
              </a:solidFill>
              <a:latin typeface="Century Gothic" charset="0"/>
              <a:ea typeface="Century Gothic" charset="0"/>
              <a:cs typeface="Century Gothic" charset="0"/>
            </a:endParaRPr>
          </a:p>
          <a:p>
            <a:endParaRPr lang="en-US" sz="1200" b="1" dirty="0" smtClean="0">
              <a:solidFill>
                <a:schemeClr val="tx2">
                  <a:lumMod val="75000"/>
                </a:schemeClr>
              </a:solidFill>
              <a:latin typeface="Century Gothic" charset="0"/>
              <a:ea typeface="Century Gothic" charset="0"/>
              <a:cs typeface="Century Gothic" charset="0"/>
            </a:endParaRPr>
          </a:p>
          <a:p>
            <a:pPr algn="r"/>
            <a:r>
              <a:rPr lang="en-US" sz="1600" dirty="0" smtClean="0">
                <a:latin typeface="Century Gothic" charset="0"/>
                <a:ea typeface="Century Gothic" charset="0"/>
                <a:cs typeface="Century Gothic" charset="0"/>
              </a:rPr>
              <a:t>Hendricks County is experiencing significant growth and urban expansion. If managed properly, we can benefit from this and use it to the community’s advantage. Building on a belief in the benefits of a strong, growing, diverse and balanced economy, Hendricks County will plan for healthy urban expansion. At the same time, we believe that the core values of small town and rural America are central to the community’s quality of life, Through strong management of growth, Hendricks County will maintain its traditional identity while enhancing its vital, progressive, and dynamic community.”</a:t>
            </a:r>
          </a:p>
          <a:p>
            <a:pPr algn="r"/>
            <a:endParaRPr lang="en-US" sz="1600" dirty="0">
              <a:latin typeface="Century Gothic" charset="0"/>
              <a:ea typeface="Century Gothic" charset="0"/>
              <a:cs typeface="Century Gothic" charset="0"/>
            </a:endParaRPr>
          </a:p>
          <a:p>
            <a:pPr algn="r"/>
            <a:endParaRPr lang="en-US" sz="1600" dirty="0">
              <a:latin typeface="Century Gothic" charset="0"/>
              <a:ea typeface="Century Gothic" charset="0"/>
              <a:cs typeface="Century Gothic" charset="0"/>
            </a:endParaRPr>
          </a:p>
        </p:txBody>
      </p:sp>
    </p:spTree>
    <p:extLst>
      <p:ext uri="{BB962C8B-B14F-4D97-AF65-F5344CB8AC3E}">
        <p14:creationId xmlns:p14="http://schemas.microsoft.com/office/powerpoint/2010/main" val="1892837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Area</a:t>
            </a:r>
            <a:endParaRPr lang="en-US" dirty="0"/>
          </a:p>
        </p:txBody>
      </p:sp>
      <p:pic>
        <p:nvPicPr>
          <p:cNvPr id="4" name="Picture 3"/>
          <p:cNvPicPr>
            <a:picLocks noChangeAspect="1"/>
          </p:cNvPicPr>
          <p:nvPr/>
        </p:nvPicPr>
        <p:blipFill>
          <a:blip r:embed="rId2"/>
          <a:stretch>
            <a:fillRect/>
          </a:stretch>
        </p:blipFill>
        <p:spPr>
          <a:xfrm>
            <a:off x="6251664" y="40944"/>
            <a:ext cx="2892336" cy="6858000"/>
          </a:xfrm>
          <a:prstGeom prst="rect">
            <a:avLst/>
          </a:prstGeom>
        </p:spPr>
      </p:pic>
      <p:sp>
        <p:nvSpPr>
          <p:cNvPr id="5" name="TextBox 4"/>
          <p:cNvSpPr txBox="1"/>
          <p:nvPr/>
        </p:nvSpPr>
        <p:spPr>
          <a:xfrm>
            <a:off x="1018870" y="1425388"/>
            <a:ext cx="4533239" cy="923330"/>
          </a:xfrm>
          <a:prstGeom prst="rect">
            <a:avLst/>
          </a:prstGeom>
          <a:noFill/>
        </p:spPr>
        <p:txBody>
          <a:bodyPr wrap="square" rtlCol="0">
            <a:spAutoFit/>
          </a:bodyPr>
          <a:lstStyle/>
          <a:p>
            <a:pPr marL="285750" indent="-285750">
              <a:buFont typeface="Arial"/>
              <a:buChar char="•"/>
            </a:pPr>
            <a:r>
              <a:rPr lang="en-US" dirty="0" smtClean="0">
                <a:solidFill>
                  <a:schemeClr val="bg1"/>
                </a:solidFill>
              </a:rPr>
              <a:t>5.25 mile corridor along SR 39</a:t>
            </a:r>
          </a:p>
          <a:p>
            <a:pPr marL="285750" indent="-285750">
              <a:buFont typeface="Arial"/>
              <a:buChar char="•"/>
            </a:pPr>
            <a:r>
              <a:rPr lang="en-US" dirty="0" smtClean="0">
                <a:solidFill>
                  <a:schemeClr val="bg1"/>
                </a:solidFill>
              </a:rPr>
              <a:t>Belleville at US 40 to Exit 59 on I-70</a:t>
            </a:r>
          </a:p>
          <a:p>
            <a:endParaRPr lang="en-US" dirty="0" smtClean="0"/>
          </a:p>
        </p:txBody>
      </p:sp>
    </p:spTree>
    <p:extLst>
      <p:ext uri="{BB962C8B-B14F-4D97-AF65-F5344CB8AC3E}">
        <p14:creationId xmlns:p14="http://schemas.microsoft.com/office/powerpoint/2010/main" val="1508329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77964"/>
            <a:ext cx="7583487" cy="1044388"/>
          </a:xfrm>
        </p:spPr>
        <p:txBody>
          <a:bodyPr/>
          <a:lstStyle/>
          <a:p>
            <a:r>
              <a:rPr lang="en-US" dirty="0" smtClean="0"/>
              <a:t>Community Survey Results</a:t>
            </a:r>
            <a:endParaRPr lang="en-US" dirty="0"/>
          </a:p>
        </p:txBody>
      </p:sp>
      <p:sp>
        <p:nvSpPr>
          <p:cNvPr id="6" name="Rectangle 5"/>
          <p:cNvSpPr/>
          <p:nvPr/>
        </p:nvSpPr>
        <p:spPr>
          <a:xfrm>
            <a:off x="779463" y="1122352"/>
            <a:ext cx="7746380" cy="369332"/>
          </a:xfrm>
          <a:prstGeom prst="rect">
            <a:avLst/>
          </a:prstGeom>
        </p:spPr>
        <p:txBody>
          <a:bodyPr wrap="square">
            <a:spAutoFit/>
          </a:bodyPr>
          <a:lstStyle/>
          <a:p>
            <a:r>
              <a:rPr lang="en-US" b="1" dirty="0">
                <a:solidFill>
                  <a:schemeClr val="bg1"/>
                </a:solidFill>
              </a:rPr>
              <a:t>T</a:t>
            </a:r>
            <a:r>
              <a:rPr lang="en-US" b="1" dirty="0" smtClean="0">
                <a:solidFill>
                  <a:schemeClr val="bg1"/>
                </a:solidFill>
              </a:rPr>
              <a:t>here were 687 responses</a:t>
            </a:r>
          </a:p>
        </p:txBody>
      </p:sp>
      <p:pic>
        <p:nvPicPr>
          <p:cNvPr id="8" name="Picture 7" descr="chart8150028520.png"/>
          <p:cNvPicPr>
            <a:picLocks noChangeAspect="1"/>
          </p:cNvPicPr>
          <p:nvPr/>
        </p:nvPicPr>
        <p:blipFill>
          <a:blip r:embed="rId2"/>
          <a:stretch>
            <a:fillRect/>
          </a:stretch>
        </p:blipFill>
        <p:spPr>
          <a:xfrm>
            <a:off x="855317" y="2345850"/>
            <a:ext cx="7055955" cy="3801188"/>
          </a:xfrm>
          <a:prstGeom prst="rect">
            <a:avLst/>
          </a:prstGeom>
        </p:spPr>
      </p:pic>
      <p:sp>
        <p:nvSpPr>
          <p:cNvPr id="9" name="Title 1"/>
          <p:cNvSpPr txBox="1">
            <a:spLocks/>
          </p:cNvSpPr>
          <p:nvPr/>
        </p:nvSpPr>
        <p:spPr>
          <a:xfrm>
            <a:off x="520485" y="1954578"/>
            <a:ext cx="8229600" cy="39127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endParaRPr lang="en-US" dirty="0"/>
          </a:p>
        </p:txBody>
      </p:sp>
      <p:sp>
        <p:nvSpPr>
          <p:cNvPr id="4" name="Rectangle 3"/>
          <p:cNvSpPr/>
          <p:nvPr/>
        </p:nvSpPr>
        <p:spPr>
          <a:xfrm>
            <a:off x="779463" y="1422520"/>
            <a:ext cx="7583487" cy="923330"/>
          </a:xfrm>
          <a:prstGeom prst="rect">
            <a:avLst/>
          </a:prstGeom>
        </p:spPr>
        <p:txBody>
          <a:bodyPr wrap="square">
            <a:spAutoFit/>
          </a:bodyPr>
          <a:lstStyle/>
          <a:p>
            <a:r>
              <a:rPr lang="en-US" b="1" dirty="0">
                <a:solidFill>
                  <a:schemeClr val="bg1"/>
                </a:solidFill>
              </a:rPr>
              <a:t>Q1: What age group do you belong to</a:t>
            </a:r>
            <a:r>
              <a:rPr lang="en-US" b="1" dirty="0" smtClean="0">
                <a:solidFill>
                  <a:schemeClr val="bg1"/>
                </a:solidFill>
              </a:rPr>
              <a:t>? </a:t>
            </a:r>
            <a:r>
              <a:rPr lang="en-US" dirty="0" smtClean="0">
                <a:solidFill>
                  <a:schemeClr val="bg1"/>
                </a:solidFill>
              </a:rPr>
              <a:t>A fairly even spread between 30 – 39, 40 – 49 and 50 – 59 year groups. Much fewer 18-29 year olds than expected. </a:t>
            </a:r>
            <a:endParaRPr lang="en-US" dirty="0">
              <a:solidFill>
                <a:schemeClr val="bg1"/>
              </a:solidFill>
            </a:endParaRPr>
          </a:p>
        </p:txBody>
      </p:sp>
    </p:spTree>
    <p:extLst>
      <p:ext uri="{BB962C8B-B14F-4D97-AF65-F5344CB8AC3E}">
        <p14:creationId xmlns:p14="http://schemas.microsoft.com/office/powerpoint/2010/main" val="229132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Community Survey Results</a:t>
            </a:r>
            <a:endParaRPr lang="en-US" dirty="0"/>
          </a:p>
        </p:txBody>
      </p:sp>
      <p:sp>
        <p:nvSpPr>
          <p:cNvPr id="8" name="Text Box 23"/>
          <p:cNvSpPr txBox="1"/>
          <p:nvPr/>
        </p:nvSpPr>
        <p:spPr>
          <a:xfrm>
            <a:off x="6419850" y="1425388"/>
            <a:ext cx="2281644" cy="28575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a:solidFill>
                  <a:srgbClr val="FFFFFF"/>
                </a:solidFill>
                <a:effectLst/>
                <a:latin typeface="Verdana"/>
                <a:ea typeface="ＭＳ 明朝"/>
                <a:cs typeface="Times New Roman"/>
              </a:rPr>
              <a:t>Most respondents live in Hendricks </a:t>
            </a:r>
            <a:r>
              <a:rPr lang="en-US" dirty="0" smtClean="0">
                <a:solidFill>
                  <a:srgbClr val="FFFFFF"/>
                </a:solidFill>
                <a:effectLst/>
                <a:latin typeface="Verdana"/>
                <a:ea typeface="ＭＳ 明朝"/>
                <a:cs typeface="Times New Roman"/>
              </a:rPr>
              <a:t>County </a:t>
            </a:r>
            <a:endParaRPr lang="en-US" dirty="0">
              <a:solidFill>
                <a:srgbClr val="FFFFFF"/>
              </a:solidFill>
              <a:effectLst/>
              <a:ea typeface="ＭＳ 明朝"/>
              <a:cs typeface="Times New Roman"/>
            </a:endParaRPr>
          </a:p>
          <a:p>
            <a:pPr marL="0" marR="0">
              <a:spcBef>
                <a:spcPts val="0"/>
              </a:spcBef>
              <a:spcAft>
                <a:spcPts val="0"/>
              </a:spcAft>
            </a:pPr>
            <a:r>
              <a:rPr lang="en-US" dirty="0">
                <a:solidFill>
                  <a:srgbClr val="FFFFFF"/>
                </a:solidFill>
                <a:effectLst/>
                <a:latin typeface="Verdana"/>
                <a:ea typeface="ＭＳ 明朝"/>
                <a:cs typeface="Times New Roman"/>
              </a:rPr>
              <a:t> </a:t>
            </a:r>
            <a:endParaRPr lang="en-US" dirty="0">
              <a:solidFill>
                <a:srgbClr val="FFFFFF"/>
              </a:solidFill>
              <a:effectLst/>
              <a:ea typeface="ＭＳ 明朝"/>
              <a:cs typeface="Times New Roman"/>
            </a:endParaRPr>
          </a:p>
          <a:p>
            <a:pPr marL="0" marR="0">
              <a:spcBef>
                <a:spcPts val="0"/>
              </a:spcBef>
              <a:spcAft>
                <a:spcPts val="0"/>
              </a:spcAft>
            </a:pPr>
            <a:r>
              <a:rPr lang="en-US" dirty="0" smtClean="0">
                <a:solidFill>
                  <a:srgbClr val="FFFFFF"/>
                </a:solidFill>
                <a:effectLst/>
                <a:latin typeface="Verdana"/>
                <a:ea typeface="ＭＳ 明朝"/>
                <a:cs typeface="Times New Roman"/>
              </a:rPr>
              <a:t>&lt;10</a:t>
            </a:r>
            <a:r>
              <a:rPr lang="en-US" dirty="0">
                <a:solidFill>
                  <a:srgbClr val="FFFFFF"/>
                </a:solidFill>
                <a:effectLst/>
                <a:latin typeface="Verdana"/>
                <a:ea typeface="ＭＳ 明朝"/>
                <a:cs typeface="Times New Roman"/>
              </a:rPr>
              <a:t>% of those responding </a:t>
            </a:r>
            <a:r>
              <a:rPr lang="en-US" dirty="0" smtClean="0">
                <a:solidFill>
                  <a:srgbClr val="FFFFFF"/>
                </a:solidFill>
                <a:effectLst/>
                <a:latin typeface="Verdana"/>
                <a:ea typeface="ＭＳ 明朝"/>
                <a:cs typeface="Times New Roman"/>
              </a:rPr>
              <a:t>work </a:t>
            </a:r>
            <a:r>
              <a:rPr lang="en-US" dirty="0">
                <a:solidFill>
                  <a:srgbClr val="FFFFFF"/>
                </a:solidFill>
                <a:effectLst/>
                <a:latin typeface="Verdana"/>
                <a:ea typeface="ＭＳ 明朝"/>
                <a:cs typeface="Times New Roman"/>
              </a:rPr>
              <a:t>in the SR 39 corridor </a:t>
            </a:r>
            <a:r>
              <a:rPr lang="en-US" dirty="0" smtClean="0">
                <a:solidFill>
                  <a:srgbClr val="FFFFFF"/>
                </a:solidFill>
                <a:effectLst/>
                <a:latin typeface="Verdana"/>
                <a:ea typeface="ＭＳ 明朝"/>
                <a:cs typeface="Times New Roman"/>
              </a:rPr>
              <a:t>area (60 people) </a:t>
            </a:r>
            <a:endParaRPr lang="en-US" dirty="0">
              <a:solidFill>
                <a:srgbClr val="FFFFFF"/>
              </a:solidFill>
              <a:effectLst/>
              <a:ea typeface="ＭＳ 明朝"/>
              <a:cs typeface="Times New Roman"/>
            </a:endParaRPr>
          </a:p>
          <a:p>
            <a:pPr marL="0" marR="0">
              <a:spcBef>
                <a:spcPts val="0"/>
              </a:spcBef>
              <a:spcAft>
                <a:spcPts val="0"/>
              </a:spcAft>
            </a:pPr>
            <a:r>
              <a:rPr lang="en-US" dirty="0">
                <a:solidFill>
                  <a:srgbClr val="FFFFFF"/>
                </a:solidFill>
                <a:effectLst/>
                <a:latin typeface="Verdana"/>
                <a:ea typeface="ＭＳ 明朝"/>
                <a:cs typeface="Times New Roman"/>
              </a:rPr>
              <a:t> </a:t>
            </a:r>
            <a:endParaRPr lang="en-US" dirty="0">
              <a:solidFill>
                <a:srgbClr val="FFFFFF"/>
              </a:solidFill>
              <a:effectLst/>
              <a:ea typeface="ＭＳ 明朝"/>
              <a:cs typeface="Times New Roman"/>
            </a:endParaRPr>
          </a:p>
          <a:p>
            <a:pPr marL="0" marR="0">
              <a:spcBef>
                <a:spcPts val="0"/>
              </a:spcBef>
              <a:spcAft>
                <a:spcPts val="0"/>
              </a:spcAft>
            </a:pPr>
            <a:r>
              <a:rPr lang="en-US" dirty="0">
                <a:solidFill>
                  <a:srgbClr val="FFFFFF"/>
                </a:solidFill>
                <a:latin typeface="Verdana"/>
                <a:ea typeface="ＭＳ 明朝"/>
                <a:cs typeface="Times New Roman"/>
              </a:rPr>
              <a:t>&lt;</a:t>
            </a:r>
            <a:r>
              <a:rPr lang="en-US" dirty="0" smtClean="0">
                <a:solidFill>
                  <a:srgbClr val="FFFFFF"/>
                </a:solidFill>
                <a:effectLst/>
                <a:latin typeface="Verdana"/>
                <a:ea typeface="ＭＳ 明朝"/>
                <a:cs typeface="Times New Roman"/>
              </a:rPr>
              <a:t>10</a:t>
            </a:r>
            <a:r>
              <a:rPr lang="en-US" dirty="0">
                <a:solidFill>
                  <a:srgbClr val="FFFFFF"/>
                </a:solidFill>
                <a:effectLst/>
                <a:latin typeface="Verdana"/>
                <a:ea typeface="ＭＳ 明朝"/>
                <a:cs typeface="Times New Roman"/>
              </a:rPr>
              <a:t>% of respondents </a:t>
            </a:r>
            <a:r>
              <a:rPr lang="en-US" dirty="0" smtClean="0">
                <a:solidFill>
                  <a:srgbClr val="FFFFFF"/>
                </a:solidFill>
                <a:effectLst/>
                <a:latin typeface="Verdana"/>
                <a:ea typeface="ＭＳ 明朝"/>
                <a:cs typeface="Times New Roman"/>
              </a:rPr>
              <a:t>were </a:t>
            </a:r>
            <a:r>
              <a:rPr lang="en-US" dirty="0">
                <a:solidFill>
                  <a:srgbClr val="FFFFFF"/>
                </a:solidFill>
                <a:effectLst/>
                <a:latin typeface="Verdana"/>
                <a:ea typeface="ＭＳ 明朝"/>
                <a:cs typeface="Times New Roman"/>
              </a:rPr>
              <a:t>from </a:t>
            </a:r>
            <a:r>
              <a:rPr lang="en-US" dirty="0" smtClean="0">
                <a:solidFill>
                  <a:srgbClr val="FFFFFF"/>
                </a:solidFill>
                <a:effectLst/>
                <a:latin typeface="Verdana"/>
                <a:ea typeface="ＭＳ 明朝"/>
                <a:cs typeface="Times New Roman"/>
              </a:rPr>
              <a:t>Belleville (63 people)</a:t>
            </a:r>
          </a:p>
          <a:p>
            <a:pPr marL="0" marR="0">
              <a:spcBef>
                <a:spcPts val="0"/>
              </a:spcBef>
              <a:spcAft>
                <a:spcPts val="0"/>
              </a:spcAft>
            </a:pPr>
            <a:endParaRPr lang="en-US" i="1" dirty="0">
              <a:solidFill>
                <a:srgbClr val="FFFFFF"/>
              </a:solidFill>
              <a:latin typeface="Verdana"/>
              <a:ea typeface="ＭＳ 明朝"/>
              <a:cs typeface="Times New Roman"/>
            </a:endParaRPr>
          </a:p>
        </p:txBody>
      </p:sp>
      <p:pic>
        <p:nvPicPr>
          <p:cNvPr id="6" name="Picture 5" descr="chart8150028420.png"/>
          <p:cNvPicPr>
            <a:picLocks noChangeAspect="1"/>
          </p:cNvPicPr>
          <p:nvPr/>
        </p:nvPicPr>
        <p:blipFill>
          <a:blip r:embed="rId2"/>
          <a:stretch>
            <a:fillRect/>
          </a:stretch>
        </p:blipFill>
        <p:spPr>
          <a:xfrm>
            <a:off x="293306" y="1927364"/>
            <a:ext cx="6126543" cy="4641320"/>
          </a:xfrm>
          <a:prstGeom prst="rect">
            <a:avLst/>
          </a:prstGeom>
        </p:spPr>
      </p:pic>
      <p:sp>
        <p:nvSpPr>
          <p:cNvPr id="2" name="Rectangle 1"/>
          <p:cNvSpPr/>
          <p:nvPr/>
        </p:nvSpPr>
        <p:spPr>
          <a:xfrm>
            <a:off x="293306" y="1445129"/>
            <a:ext cx="6126544" cy="369332"/>
          </a:xfrm>
          <a:prstGeom prst="rect">
            <a:avLst/>
          </a:prstGeom>
        </p:spPr>
        <p:txBody>
          <a:bodyPr wrap="square">
            <a:spAutoFit/>
          </a:bodyPr>
          <a:lstStyle/>
          <a:p>
            <a:r>
              <a:rPr lang="en-US" dirty="0">
                <a:solidFill>
                  <a:schemeClr val="bg1"/>
                </a:solidFill>
              </a:rPr>
              <a:t>Q2: Please select the answers that best describe </a:t>
            </a:r>
            <a:r>
              <a:rPr lang="en-US" dirty="0" smtClean="0">
                <a:solidFill>
                  <a:schemeClr val="bg1"/>
                </a:solidFill>
              </a:rPr>
              <a:t>you:</a:t>
            </a:r>
            <a:endParaRPr lang="en-US" dirty="0">
              <a:solidFill>
                <a:schemeClr val="bg1"/>
              </a:solidFill>
            </a:endParaRPr>
          </a:p>
        </p:txBody>
      </p:sp>
    </p:spTree>
    <p:extLst>
      <p:ext uri="{BB962C8B-B14F-4D97-AF65-F5344CB8AC3E}">
        <p14:creationId xmlns:p14="http://schemas.microsoft.com/office/powerpoint/2010/main" val="356790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141194"/>
            <a:ext cx="7583487" cy="1044388"/>
          </a:xfrm>
        </p:spPr>
        <p:txBody>
          <a:bodyPr/>
          <a:lstStyle/>
          <a:p>
            <a:r>
              <a:rPr lang="en-US" dirty="0" smtClean="0"/>
              <a:t>Community </a:t>
            </a:r>
            <a:r>
              <a:rPr lang="en-US" dirty="0"/>
              <a:t>Survey Results</a:t>
            </a:r>
          </a:p>
        </p:txBody>
      </p:sp>
      <p:sp>
        <p:nvSpPr>
          <p:cNvPr id="7" name="Rectangle 6"/>
          <p:cNvSpPr/>
          <p:nvPr/>
        </p:nvSpPr>
        <p:spPr>
          <a:xfrm>
            <a:off x="346350" y="913274"/>
            <a:ext cx="8464275" cy="6124754"/>
          </a:xfrm>
          <a:prstGeom prst="rect">
            <a:avLst/>
          </a:prstGeom>
        </p:spPr>
        <p:txBody>
          <a:bodyPr wrap="square">
            <a:spAutoFit/>
          </a:bodyPr>
          <a:lstStyle/>
          <a:p>
            <a:r>
              <a:rPr lang="en-US" sz="2000" b="1" dirty="0">
                <a:solidFill>
                  <a:srgbClr val="FFFFFF"/>
                </a:solidFill>
              </a:rPr>
              <a:t>Q5: What would encourage you to spend more time in the corridor</a:t>
            </a:r>
            <a:r>
              <a:rPr lang="en-US" sz="2000" b="1" dirty="0" smtClean="0">
                <a:solidFill>
                  <a:srgbClr val="FFFFFF"/>
                </a:solidFill>
              </a:rPr>
              <a:t>?</a:t>
            </a:r>
          </a:p>
          <a:p>
            <a:endParaRPr lang="en-US" sz="1000" dirty="0" smtClean="0">
              <a:solidFill>
                <a:schemeClr val="accent3">
                  <a:lumMod val="40000"/>
                  <a:lumOff val="60000"/>
                </a:schemeClr>
              </a:solidFill>
            </a:endParaRPr>
          </a:p>
          <a:p>
            <a:r>
              <a:rPr lang="en-US" b="1" dirty="0" smtClean="0">
                <a:solidFill>
                  <a:schemeClr val="accent3">
                    <a:lumMod val="40000"/>
                    <a:lumOff val="60000"/>
                  </a:schemeClr>
                </a:solidFill>
              </a:rPr>
              <a:t>ALL:</a:t>
            </a:r>
            <a:r>
              <a:rPr lang="en-US" b="1" i="1" dirty="0" smtClean="0">
                <a:solidFill>
                  <a:srgbClr val="FFFFFF"/>
                </a:solidFill>
              </a:rPr>
              <a:t> </a:t>
            </a:r>
            <a:r>
              <a:rPr lang="en-US" i="1" dirty="0" smtClean="0">
                <a:solidFill>
                  <a:srgbClr val="FFFFFF"/>
                </a:solidFill>
              </a:rPr>
              <a:t>&gt;1/2 want </a:t>
            </a:r>
            <a:r>
              <a:rPr lang="en-US" i="1" dirty="0">
                <a:solidFill>
                  <a:srgbClr val="FFFFFF"/>
                </a:solidFill>
              </a:rPr>
              <a:t>more shops, stores and </a:t>
            </a:r>
            <a:r>
              <a:rPr lang="en-US" i="1" dirty="0" smtClean="0">
                <a:solidFill>
                  <a:srgbClr val="FFFFFF"/>
                </a:solidFill>
              </a:rPr>
              <a:t>restaurants, </a:t>
            </a:r>
            <a:r>
              <a:rPr lang="en-US" i="1" dirty="0">
                <a:solidFill>
                  <a:srgbClr val="FFFFFF"/>
                </a:solidFill>
              </a:rPr>
              <a:t>almost </a:t>
            </a:r>
            <a:r>
              <a:rPr lang="en-US" i="1" dirty="0" smtClean="0">
                <a:solidFill>
                  <a:srgbClr val="FFFFFF"/>
                </a:solidFill>
              </a:rPr>
              <a:t>1/2 </a:t>
            </a:r>
            <a:r>
              <a:rPr lang="en-US" i="1" dirty="0">
                <a:solidFill>
                  <a:srgbClr val="FFFFFF"/>
                </a:solidFill>
              </a:rPr>
              <a:t>want a gathering place or park and &gt;1/3 want safer travel options (including </a:t>
            </a:r>
            <a:r>
              <a:rPr lang="en-US" i="1" dirty="0" smtClean="0">
                <a:solidFill>
                  <a:srgbClr val="FFFFFF"/>
                </a:solidFill>
              </a:rPr>
              <a:t>walk/bike </a:t>
            </a:r>
            <a:r>
              <a:rPr lang="en-US" i="1" dirty="0">
                <a:solidFill>
                  <a:srgbClr val="FFFFFF"/>
                </a:solidFill>
              </a:rPr>
              <a:t>connections</a:t>
            </a:r>
            <a:r>
              <a:rPr lang="en-US" i="1" dirty="0" smtClean="0">
                <a:solidFill>
                  <a:srgbClr val="FFFFFF"/>
                </a:solidFill>
              </a:rPr>
              <a:t>)</a:t>
            </a:r>
          </a:p>
          <a:p>
            <a:endParaRPr lang="en-US" sz="1000" b="1" i="1" dirty="0">
              <a:solidFill>
                <a:srgbClr val="FFFFFF"/>
              </a:solidFill>
            </a:endParaRPr>
          </a:p>
          <a:p>
            <a:r>
              <a:rPr lang="en-US" b="1" dirty="0" smtClean="0">
                <a:solidFill>
                  <a:srgbClr val="BEF676"/>
                </a:solidFill>
              </a:rPr>
              <a:t>LIVE IN CORRIDOR: </a:t>
            </a:r>
            <a:r>
              <a:rPr lang="en-US" b="1" dirty="0" smtClean="0">
                <a:solidFill>
                  <a:srgbClr val="FFFFFF"/>
                </a:solidFill>
              </a:rPr>
              <a:t>(</a:t>
            </a:r>
            <a:r>
              <a:rPr lang="en-US" i="1" dirty="0" smtClean="0">
                <a:solidFill>
                  <a:srgbClr val="FFFFFF"/>
                </a:solidFill>
              </a:rPr>
              <a:t>Almost the same response as all) about 1/2 want a gathering place or park, slightly less want more shops, store and restaurants,</a:t>
            </a:r>
            <a:r>
              <a:rPr lang="en-US" dirty="0" smtClean="0">
                <a:solidFill>
                  <a:srgbClr val="FFFFFF"/>
                </a:solidFill>
              </a:rPr>
              <a:t> </a:t>
            </a:r>
            <a:r>
              <a:rPr lang="en-US" i="1" dirty="0">
                <a:solidFill>
                  <a:srgbClr val="FFFFFF"/>
                </a:solidFill>
              </a:rPr>
              <a:t>and &gt;1/3 want safer travel options (including </a:t>
            </a:r>
            <a:r>
              <a:rPr lang="en-US" i="1" dirty="0" smtClean="0">
                <a:solidFill>
                  <a:srgbClr val="FFFFFF"/>
                </a:solidFill>
              </a:rPr>
              <a:t>walk/bike </a:t>
            </a:r>
            <a:r>
              <a:rPr lang="en-US" i="1" dirty="0">
                <a:solidFill>
                  <a:srgbClr val="FFFFFF"/>
                </a:solidFill>
              </a:rPr>
              <a:t>connections)</a:t>
            </a:r>
          </a:p>
          <a:p>
            <a:r>
              <a:rPr lang="en-US" b="1" dirty="0" smtClean="0">
                <a:solidFill>
                  <a:srgbClr val="FFFFFF"/>
                </a:solidFill>
              </a:rPr>
              <a:t> </a:t>
            </a:r>
          </a:p>
          <a:p>
            <a:r>
              <a:rPr lang="en-US" b="1" dirty="0" smtClean="0">
                <a:solidFill>
                  <a:srgbClr val="BEF676"/>
                </a:solidFill>
              </a:rPr>
              <a:t>WORK IN CORRIDOR: </a:t>
            </a:r>
            <a:r>
              <a:rPr lang="en-US" i="1" dirty="0" smtClean="0">
                <a:solidFill>
                  <a:srgbClr val="FFFFFF"/>
                </a:solidFill>
              </a:rPr>
              <a:t>60% want more shops </a:t>
            </a:r>
            <a:r>
              <a:rPr lang="en-US" i="1" dirty="0">
                <a:solidFill>
                  <a:srgbClr val="FFFFFF"/>
                </a:solidFill>
              </a:rPr>
              <a:t>&amp;</a:t>
            </a:r>
            <a:r>
              <a:rPr lang="en-US" i="1" dirty="0" smtClean="0">
                <a:solidFill>
                  <a:srgbClr val="FFFFFF"/>
                </a:solidFill>
              </a:rPr>
              <a:t> restaurants, </a:t>
            </a:r>
            <a:r>
              <a:rPr lang="en-US" dirty="0" smtClean="0">
                <a:solidFill>
                  <a:srgbClr val="FFFFFF"/>
                </a:solidFill>
              </a:rPr>
              <a:t>45% </a:t>
            </a:r>
            <a:r>
              <a:rPr lang="en-US" i="1" dirty="0" smtClean="0">
                <a:solidFill>
                  <a:srgbClr val="FFFFFF"/>
                </a:solidFill>
              </a:rPr>
              <a:t>want </a:t>
            </a:r>
            <a:r>
              <a:rPr lang="en-US" i="1" dirty="0">
                <a:solidFill>
                  <a:srgbClr val="FFFFFF"/>
                </a:solidFill>
              </a:rPr>
              <a:t>gathering </a:t>
            </a:r>
            <a:r>
              <a:rPr lang="en-US" i="1" dirty="0" smtClean="0">
                <a:solidFill>
                  <a:srgbClr val="FFFFFF"/>
                </a:solidFill>
              </a:rPr>
              <a:t>place/park and 37% want </a:t>
            </a:r>
            <a:r>
              <a:rPr lang="en-US" i="1" dirty="0">
                <a:solidFill>
                  <a:srgbClr val="FFFFFF"/>
                </a:solidFill>
              </a:rPr>
              <a:t>safer travel options (including </a:t>
            </a:r>
            <a:r>
              <a:rPr lang="en-US" i="1" dirty="0" smtClean="0">
                <a:solidFill>
                  <a:srgbClr val="FFFFFF"/>
                </a:solidFill>
              </a:rPr>
              <a:t>walk/bike </a:t>
            </a:r>
            <a:r>
              <a:rPr lang="en-US" i="1" dirty="0">
                <a:solidFill>
                  <a:srgbClr val="FFFFFF"/>
                </a:solidFill>
              </a:rPr>
              <a:t>connections)</a:t>
            </a:r>
            <a:endParaRPr lang="en-US" dirty="0">
              <a:solidFill>
                <a:srgbClr val="FFFFFF"/>
              </a:solidFill>
            </a:endParaRPr>
          </a:p>
          <a:p>
            <a:r>
              <a:rPr lang="en-US" dirty="0" smtClean="0"/>
              <a:t> </a:t>
            </a:r>
            <a:endParaRPr lang="en-US" i="1" dirty="0">
              <a:solidFill>
                <a:srgbClr val="FFFFFF"/>
              </a:solidFill>
            </a:endParaRPr>
          </a:p>
          <a:p>
            <a:r>
              <a:rPr lang="en-US" b="1" dirty="0" smtClean="0">
                <a:solidFill>
                  <a:schemeClr val="accent3">
                    <a:lumMod val="40000"/>
                    <a:lumOff val="60000"/>
                  </a:schemeClr>
                </a:solidFill>
              </a:rPr>
              <a:t>VISITORS</a:t>
            </a:r>
            <a:r>
              <a:rPr lang="en-US" i="1" dirty="0" smtClean="0">
                <a:solidFill>
                  <a:srgbClr val="FFFFFF"/>
                </a:solidFill>
              </a:rPr>
              <a:t>: 62% </a:t>
            </a:r>
            <a:r>
              <a:rPr lang="en-US" i="1" dirty="0">
                <a:solidFill>
                  <a:srgbClr val="FFFFFF"/>
                </a:solidFill>
              </a:rPr>
              <a:t>want more shops &amp;</a:t>
            </a:r>
            <a:r>
              <a:rPr lang="en-US" i="1" dirty="0" smtClean="0">
                <a:solidFill>
                  <a:srgbClr val="FFFFFF"/>
                </a:solidFill>
              </a:rPr>
              <a:t> </a:t>
            </a:r>
            <a:r>
              <a:rPr lang="en-US" i="1" dirty="0">
                <a:solidFill>
                  <a:srgbClr val="FFFFFF"/>
                </a:solidFill>
              </a:rPr>
              <a:t>restaurants, </a:t>
            </a:r>
            <a:r>
              <a:rPr lang="en-US" dirty="0" smtClean="0">
                <a:solidFill>
                  <a:srgbClr val="FFFFFF"/>
                </a:solidFill>
              </a:rPr>
              <a:t>44% </a:t>
            </a:r>
            <a:r>
              <a:rPr lang="en-US" i="1" dirty="0" smtClean="0">
                <a:solidFill>
                  <a:srgbClr val="FFFFFF"/>
                </a:solidFill>
              </a:rPr>
              <a:t>want </a:t>
            </a:r>
            <a:r>
              <a:rPr lang="en-US" i="1" dirty="0">
                <a:solidFill>
                  <a:srgbClr val="FFFFFF"/>
                </a:solidFill>
              </a:rPr>
              <a:t>gathering </a:t>
            </a:r>
            <a:r>
              <a:rPr lang="en-US" i="1" dirty="0" smtClean="0">
                <a:solidFill>
                  <a:srgbClr val="FFFFFF"/>
                </a:solidFill>
              </a:rPr>
              <a:t>place/park</a:t>
            </a:r>
          </a:p>
          <a:p>
            <a:endParaRPr lang="en-US" sz="1000" b="1" u="sng" dirty="0" smtClean="0">
              <a:solidFill>
                <a:srgbClr val="FFFFFF"/>
              </a:solidFill>
            </a:endParaRPr>
          </a:p>
          <a:p>
            <a:r>
              <a:rPr lang="en-US" b="1" u="sng" dirty="0" smtClean="0">
                <a:solidFill>
                  <a:srgbClr val="FFFFFF"/>
                </a:solidFill>
              </a:rPr>
              <a:t>NO </a:t>
            </a:r>
            <a:r>
              <a:rPr lang="en-US" b="1" u="sng" dirty="0">
                <a:solidFill>
                  <a:srgbClr val="FFFFFF"/>
                </a:solidFill>
              </a:rPr>
              <a:t>MORE GROWTH</a:t>
            </a:r>
            <a:r>
              <a:rPr lang="en-US" b="1" dirty="0">
                <a:solidFill>
                  <a:srgbClr val="FFFFFF"/>
                </a:solidFill>
              </a:rPr>
              <a:t>:</a:t>
            </a:r>
          </a:p>
          <a:p>
            <a:r>
              <a:rPr lang="en-US" b="1" dirty="0" smtClean="0">
                <a:solidFill>
                  <a:srgbClr val="BEF676"/>
                </a:solidFill>
              </a:rPr>
              <a:t>LIVE </a:t>
            </a:r>
            <a:r>
              <a:rPr lang="en-US" b="1" dirty="0">
                <a:solidFill>
                  <a:srgbClr val="BEF676"/>
                </a:solidFill>
              </a:rPr>
              <a:t>NEAR CORRIDOR </a:t>
            </a:r>
            <a:r>
              <a:rPr lang="en-US" b="1" dirty="0" smtClean="0">
                <a:solidFill>
                  <a:srgbClr val="BEF676"/>
                </a:solidFill>
              </a:rPr>
              <a:t>– 33 people (15%) </a:t>
            </a:r>
          </a:p>
          <a:p>
            <a:r>
              <a:rPr lang="en-US" b="1" dirty="0" smtClean="0">
                <a:solidFill>
                  <a:schemeClr val="accent3">
                    <a:lumMod val="40000"/>
                    <a:lumOff val="60000"/>
                  </a:schemeClr>
                </a:solidFill>
              </a:rPr>
              <a:t>IN </a:t>
            </a:r>
            <a:r>
              <a:rPr lang="en-US" b="1" dirty="0">
                <a:solidFill>
                  <a:schemeClr val="accent3">
                    <a:lumMod val="40000"/>
                    <a:lumOff val="60000"/>
                  </a:schemeClr>
                </a:solidFill>
              </a:rPr>
              <a:t>BELLEVILLE – </a:t>
            </a:r>
            <a:r>
              <a:rPr lang="en-US" b="1" dirty="0" smtClean="0">
                <a:solidFill>
                  <a:schemeClr val="accent3">
                    <a:lumMod val="40000"/>
                    <a:lumOff val="60000"/>
                  </a:schemeClr>
                </a:solidFill>
              </a:rPr>
              <a:t>10 people (6%) </a:t>
            </a:r>
          </a:p>
          <a:p>
            <a:r>
              <a:rPr lang="en-US" dirty="0" smtClean="0">
                <a:solidFill>
                  <a:schemeClr val="accent3">
                    <a:lumMod val="40000"/>
                    <a:lumOff val="60000"/>
                  </a:schemeClr>
                </a:solidFill>
              </a:rPr>
              <a:t>LIVE </a:t>
            </a:r>
            <a:r>
              <a:rPr lang="en-US" dirty="0">
                <a:solidFill>
                  <a:schemeClr val="accent3">
                    <a:lumMod val="40000"/>
                    <a:lumOff val="60000"/>
                  </a:schemeClr>
                </a:solidFill>
              </a:rPr>
              <a:t>IN HENDRICKS COUNTY – </a:t>
            </a:r>
            <a:r>
              <a:rPr lang="en-US" dirty="0" smtClean="0">
                <a:solidFill>
                  <a:schemeClr val="accent3">
                    <a:lumMod val="40000"/>
                    <a:lumOff val="60000"/>
                  </a:schemeClr>
                </a:solidFill>
              </a:rPr>
              <a:t>25 people (5%)</a:t>
            </a:r>
            <a:endParaRPr lang="en-US" i="1" dirty="0">
              <a:solidFill>
                <a:schemeClr val="bg1"/>
              </a:solidFill>
            </a:endParaRPr>
          </a:p>
          <a:p>
            <a:r>
              <a:rPr lang="en-US" i="1" dirty="0">
                <a:solidFill>
                  <a:schemeClr val="bg1"/>
                </a:solidFill>
              </a:rPr>
              <a:t>“Nothing, we need to keep some areas rural”</a:t>
            </a:r>
          </a:p>
          <a:p>
            <a:r>
              <a:rPr lang="en-US" i="1" dirty="0">
                <a:solidFill>
                  <a:srgbClr val="FFFFFF"/>
                </a:solidFill>
              </a:rPr>
              <a:t> </a:t>
            </a:r>
            <a:endParaRPr lang="en-US" b="1" dirty="0">
              <a:solidFill>
                <a:schemeClr val="accent3">
                  <a:lumMod val="40000"/>
                  <a:lumOff val="60000"/>
                </a:schemeClr>
              </a:solidFill>
            </a:endParaRPr>
          </a:p>
          <a:p>
            <a:endParaRPr lang="en-US" i="1" dirty="0">
              <a:solidFill>
                <a:srgbClr val="FFFFFF"/>
              </a:solidFill>
            </a:endParaRPr>
          </a:p>
          <a:p>
            <a:r>
              <a:rPr lang="en-US" i="1" dirty="0" smtClean="0">
                <a:solidFill>
                  <a:srgbClr val="FFFFFF"/>
                </a:solidFill>
              </a:rPr>
              <a:t> </a:t>
            </a:r>
            <a:endParaRPr lang="en-US" b="1" dirty="0">
              <a:solidFill>
                <a:schemeClr val="accent3">
                  <a:lumMod val="40000"/>
                  <a:lumOff val="60000"/>
                </a:schemeClr>
              </a:solidFill>
            </a:endParaRPr>
          </a:p>
        </p:txBody>
      </p:sp>
    </p:spTree>
    <p:extLst>
      <p:ext uri="{BB962C8B-B14F-4D97-AF65-F5344CB8AC3E}">
        <p14:creationId xmlns:p14="http://schemas.microsoft.com/office/powerpoint/2010/main" val="869889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Development</a:t>
            </a:r>
            <a:endParaRPr lang="en-US" dirty="0"/>
          </a:p>
        </p:txBody>
      </p:sp>
      <p:sp>
        <p:nvSpPr>
          <p:cNvPr id="3" name="Text Placeholder 2"/>
          <p:cNvSpPr>
            <a:spLocks noGrp="1"/>
          </p:cNvSpPr>
          <p:nvPr>
            <p:ph type="body" idx="1"/>
          </p:nvPr>
        </p:nvSpPr>
        <p:spPr/>
        <p:txBody>
          <a:bodyPr>
            <a:normAutofit/>
          </a:bodyPr>
          <a:lstStyle/>
          <a:p>
            <a:r>
              <a:rPr lang="en-US" dirty="0" smtClean="0"/>
              <a:t>DRAFT SR 39 Gateway Corridor Plan</a:t>
            </a:r>
          </a:p>
          <a:p>
            <a:r>
              <a:rPr lang="en-US" i="1" dirty="0" smtClean="0">
                <a:solidFill>
                  <a:schemeClr val="accent2"/>
                </a:solidFill>
              </a:rPr>
              <a:t>Not all development is positive over time, so determine what type of development would best fit and have the greatest benefits for the County</a:t>
            </a:r>
            <a:endParaRPr lang="en-US" i="1" dirty="0">
              <a:solidFill>
                <a:schemeClr val="accent2"/>
              </a:solidFill>
            </a:endParaRPr>
          </a:p>
        </p:txBody>
      </p:sp>
    </p:spTree>
    <p:extLst>
      <p:ext uri="{BB962C8B-B14F-4D97-AF65-F5344CB8AC3E}">
        <p14:creationId xmlns:p14="http://schemas.microsoft.com/office/powerpoint/2010/main" val="1456260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a:t>Ball State </a:t>
            </a:r>
            <a:r>
              <a:rPr lang="en-US" sz="3200" b="1" dirty="0" smtClean="0"/>
              <a:t>Economist on State of ED </a:t>
            </a:r>
            <a:endParaRPr lang="en-US" sz="3200" dirty="0"/>
          </a:p>
        </p:txBody>
      </p:sp>
      <p:sp>
        <p:nvSpPr>
          <p:cNvPr id="5" name="Content Placeholder 4"/>
          <p:cNvSpPr>
            <a:spLocks noGrp="1"/>
          </p:cNvSpPr>
          <p:nvPr>
            <p:ph idx="1"/>
          </p:nvPr>
        </p:nvSpPr>
        <p:spPr/>
        <p:txBody>
          <a:bodyPr>
            <a:normAutofit/>
          </a:bodyPr>
          <a:lstStyle/>
          <a:p>
            <a:pPr marL="0" indent="0">
              <a:buNone/>
            </a:pPr>
            <a:r>
              <a:rPr lang="en-US" dirty="0" smtClean="0">
                <a:solidFill>
                  <a:srgbClr val="BEF676"/>
                </a:solidFill>
              </a:rPr>
              <a:t>“</a:t>
            </a:r>
            <a:r>
              <a:rPr lang="en-US" dirty="0">
                <a:solidFill>
                  <a:srgbClr val="BEF676"/>
                </a:solidFill>
              </a:rPr>
              <a:t>We are selling a </a:t>
            </a:r>
            <a:r>
              <a:rPr lang="en-US" dirty="0" smtClean="0">
                <a:solidFill>
                  <a:srgbClr val="BEF676"/>
                </a:solidFill>
              </a:rPr>
              <a:t>product... The </a:t>
            </a:r>
            <a:r>
              <a:rPr lang="en-US" dirty="0">
                <a:solidFill>
                  <a:srgbClr val="BEF676"/>
                </a:solidFill>
              </a:rPr>
              <a:t>community is the product. Therefore, we must constantly be in product development and…continuous improvement </a:t>
            </a:r>
            <a:r>
              <a:rPr lang="en-US" dirty="0" smtClean="0">
                <a:solidFill>
                  <a:srgbClr val="BEF676"/>
                </a:solidFill>
              </a:rPr>
              <a:t>mode…Communities </a:t>
            </a:r>
            <a:r>
              <a:rPr lang="en-US" dirty="0">
                <a:solidFill>
                  <a:srgbClr val="BEF676"/>
                </a:solidFill>
              </a:rPr>
              <a:t>need to understand ‘where they are’ so they can develop grounded policies based on ‘where they can legitimately go’ to sustain economic self-sufficiency guided by quantitative research and in informed analysis.”</a:t>
            </a:r>
          </a:p>
          <a:p>
            <a:pPr algn="r">
              <a:buFontTx/>
              <a:buChar char="-"/>
            </a:pPr>
            <a:r>
              <a:rPr lang="en-US" sz="1800" i="1" dirty="0" smtClean="0"/>
              <a:t>January </a:t>
            </a:r>
            <a:r>
              <a:rPr lang="en-US" sz="1800" i="1" dirty="0"/>
              <a:t>30, 2015, Michael J. Hicks, PhD, </a:t>
            </a:r>
            <a:r>
              <a:rPr lang="en-US" sz="1800" i="1" dirty="0" smtClean="0"/>
              <a:t>Director,                   Center </a:t>
            </a:r>
            <a:r>
              <a:rPr lang="en-US" sz="1800" i="1" dirty="0"/>
              <a:t>for Business and Economic </a:t>
            </a:r>
            <a:r>
              <a:rPr lang="en-US" sz="1800" i="1" dirty="0" smtClean="0"/>
              <a:t>Research, </a:t>
            </a:r>
            <a:r>
              <a:rPr lang="en-US" sz="1800" i="1" dirty="0"/>
              <a:t>Ball State </a:t>
            </a:r>
            <a:r>
              <a:rPr lang="en-US" sz="1800" i="1" dirty="0" smtClean="0"/>
              <a:t>University</a:t>
            </a:r>
            <a:endParaRPr lang="en-US" sz="1800" i="1" dirty="0"/>
          </a:p>
          <a:p>
            <a:pPr marL="0" indent="0" algn="r">
              <a:buNone/>
            </a:pPr>
            <a:endParaRPr lang="en-US" dirty="0"/>
          </a:p>
        </p:txBody>
      </p:sp>
    </p:spTree>
    <p:extLst>
      <p:ext uri="{BB962C8B-B14F-4D97-AF65-F5344CB8AC3E}">
        <p14:creationId xmlns:p14="http://schemas.microsoft.com/office/powerpoint/2010/main" val="1577995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0"/>
            <a:ext cx="7583487" cy="1044388"/>
          </a:xfrm>
        </p:spPr>
        <p:txBody>
          <a:bodyPr/>
          <a:lstStyle/>
          <a:p>
            <a:r>
              <a:rPr lang="en-US" dirty="0" smtClean="0"/>
              <a:t>Community Survey Results</a:t>
            </a:r>
            <a:endParaRPr lang="en-US" dirty="0"/>
          </a:p>
        </p:txBody>
      </p:sp>
      <p:pic>
        <p:nvPicPr>
          <p:cNvPr id="5" name="Picture 4" descr="chart8155403730.png"/>
          <p:cNvPicPr>
            <a:picLocks noChangeAspect="1"/>
          </p:cNvPicPr>
          <p:nvPr/>
        </p:nvPicPr>
        <p:blipFill>
          <a:blip r:embed="rId2"/>
          <a:stretch>
            <a:fillRect/>
          </a:stretch>
        </p:blipFill>
        <p:spPr>
          <a:xfrm>
            <a:off x="313664" y="1616194"/>
            <a:ext cx="3663921" cy="2775697"/>
          </a:xfrm>
          <a:prstGeom prst="rect">
            <a:avLst/>
          </a:prstGeom>
        </p:spPr>
      </p:pic>
      <p:sp>
        <p:nvSpPr>
          <p:cNvPr id="2" name="Rectangle 1"/>
          <p:cNvSpPr/>
          <p:nvPr/>
        </p:nvSpPr>
        <p:spPr>
          <a:xfrm>
            <a:off x="299231" y="1047709"/>
            <a:ext cx="8345087" cy="369332"/>
          </a:xfrm>
          <a:prstGeom prst="rect">
            <a:avLst/>
          </a:prstGeom>
        </p:spPr>
        <p:txBody>
          <a:bodyPr wrap="square">
            <a:spAutoFit/>
          </a:bodyPr>
          <a:lstStyle/>
          <a:p>
            <a:r>
              <a:rPr lang="en-US" dirty="0">
                <a:solidFill>
                  <a:schemeClr val="bg1"/>
                </a:solidFill>
              </a:rPr>
              <a:t>Q24: What types of businesses would you like to see more of in the corridor? </a:t>
            </a:r>
          </a:p>
        </p:txBody>
      </p:sp>
      <p:sp>
        <p:nvSpPr>
          <p:cNvPr id="6" name="TextBox 5"/>
          <p:cNvSpPr txBox="1"/>
          <p:nvPr/>
        </p:nvSpPr>
        <p:spPr>
          <a:xfrm>
            <a:off x="3977585" y="1616194"/>
            <a:ext cx="4825477" cy="3000821"/>
          </a:xfrm>
          <a:prstGeom prst="rect">
            <a:avLst/>
          </a:prstGeom>
          <a:noFill/>
        </p:spPr>
        <p:txBody>
          <a:bodyPr wrap="square" rtlCol="0">
            <a:spAutoFit/>
          </a:bodyPr>
          <a:lstStyle/>
          <a:p>
            <a:r>
              <a:rPr lang="en-US" sz="2400" dirty="0" smtClean="0">
                <a:solidFill>
                  <a:srgbClr val="FFFFFF"/>
                </a:solidFill>
              </a:rPr>
              <a:t>Sit-down restaurants and  small scale retail were the top 2 answers for ALL, LIVES IN CORRIDOR AND WORKS IN CORRIDOR. </a:t>
            </a:r>
          </a:p>
          <a:p>
            <a:endParaRPr lang="en-US" sz="900" dirty="0">
              <a:solidFill>
                <a:srgbClr val="FFFFFF"/>
              </a:solidFill>
            </a:endParaRPr>
          </a:p>
          <a:p>
            <a:r>
              <a:rPr lang="en-US" sz="2000" dirty="0" smtClean="0">
                <a:solidFill>
                  <a:schemeClr val="accent2"/>
                </a:solidFill>
              </a:rPr>
              <a:t>The majority of those responding “other” said </a:t>
            </a:r>
            <a:r>
              <a:rPr lang="en-US" sz="2000" u="sng" dirty="0" smtClean="0">
                <a:solidFill>
                  <a:schemeClr val="accent2"/>
                </a:solidFill>
              </a:rPr>
              <a:t>no more business development</a:t>
            </a:r>
            <a:r>
              <a:rPr lang="en-US" sz="2000" dirty="0" smtClean="0">
                <a:solidFill>
                  <a:schemeClr val="accent2"/>
                </a:solidFill>
              </a:rPr>
              <a:t>:</a:t>
            </a:r>
          </a:p>
        </p:txBody>
      </p:sp>
      <p:sp>
        <p:nvSpPr>
          <p:cNvPr id="4" name="Rectangle 3"/>
          <p:cNvSpPr/>
          <p:nvPr/>
        </p:nvSpPr>
        <p:spPr>
          <a:xfrm>
            <a:off x="299231" y="4591044"/>
            <a:ext cx="7985325" cy="1754326"/>
          </a:xfrm>
          <a:prstGeom prst="rect">
            <a:avLst/>
          </a:prstGeom>
        </p:spPr>
        <p:txBody>
          <a:bodyPr wrap="square">
            <a:spAutoFit/>
          </a:bodyPr>
          <a:lstStyle/>
          <a:p>
            <a:r>
              <a:rPr lang="en-US" b="1" dirty="0">
                <a:solidFill>
                  <a:schemeClr val="accent2"/>
                </a:solidFill>
              </a:rPr>
              <a:t>LIVE IN BELLEVILLE = </a:t>
            </a:r>
            <a:r>
              <a:rPr lang="en-US" b="1" dirty="0" smtClean="0">
                <a:solidFill>
                  <a:schemeClr val="accent2"/>
                </a:solidFill>
              </a:rPr>
              <a:t>14 people (30</a:t>
            </a:r>
            <a:r>
              <a:rPr lang="en-US" b="1" dirty="0">
                <a:solidFill>
                  <a:schemeClr val="accent2"/>
                </a:solidFill>
              </a:rPr>
              <a:t>% of </a:t>
            </a:r>
            <a:r>
              <a:rPr lang="en-US" b="1" dirty="0" smtClean="0">
                <a:solidFill>
                  <a:schemeClr val="accent2"/>
                </a:solidFill>
              </a:rPr>
              <a:t>Belleville residents responding) LIVE </a:t>
            </a:r>
            <a:r>
              <a:rPr lang="en-US" b="1" dirty="0">
                <a:solidFill>
                  <a:schemeClr val="accent2"/>
                </a:solidFill>
              </a:rPr>
              <a:t>NEAR CORRIDOR = </a:t>
            </a:r>
            <a:r>
              <a:rPr lang="en-US" b="1" dirty="0" smtClean="0">
                <a:solidFill>
                  <a:schemeClr val="accent2"/>
                </a:solidFill>
              </a:rPr>
              <a:t>41 people (24%</a:t>
            </a:r>
            <a:r>
              <a:rPr lang="en-US" b="1" dirty="0">
                <a:solidFill>
                  <a:schemeClr val="accent2"/>
                </a:solidFill>
              </a:rPr>
              <a:t> of </a:t>
            </a:r>
            <a:r>
              <a:rPr lang="en-US" b="1" dirty="0" smtClean="0">
                <a:solidFill>
                  <a:schemeClr val="accent2"/>
                </a:solidFill>
              </a:rPr>
              <a:t>Corridor </a:t>
            </a:r>
            <a:r>
              <a:rPr lang="en-US" b="1" dirty="0">
                <a:solidFill>
                  <a:schemeClr val="accent2"/>
                </a:solidFill>
              </a:rPr>
              <a:t>residents </a:t>
            </a:r>
            <a:r>
              <a:rPr lang="en-US" b="1" dirty="0" smtClean="0">
                <a:solidFill>
                  <a:schemeClr val="accent2"/>
                </a:solidFill>
              </a:rPr>
              <a:t>responding) LIVE </a:t>
            </a:r>
            <a:r>
              <a:rPr lang="en-US" b="1" dirty="0">
                <a:solidFill>
                  <a:schemeClr val="accent2"/>
                </a:solidFill>
              </a:rPr>
              <a:t>IN HENDRICKS </a:t>
            </a:r>
            <a:r>
              <a:rPr lang="en-US" b="1" dirty="0" smtClean="0">
                <a:solidFill>
                  <a:schemeClr val="accent2"/>
                </a:solidFill>
              </a:rPr>
              <a:t>CO </a:t>
            </a:r>
            <a:r>
              <a:rPr lang="en-US" b="1" dirty="0">
                <a:solidFill>
                  <a:schemeClr val="accent2"/>
                </a:solidFill>
              </a:rPr>
              <a:t>= </a:t>
            </a:r>
            <a:r>
              <a:rPr lang="en-US" b="1" dirty="0" smtClean="0">
                <a:solidFill>
                  <a:schemeClr val="accent2"/>
                </a:solidFill>
              </a:rPr>
              <a:t>46 people (14%</a:t>
            </a:r>
            <a:r>
              <a:rPr lang="en-US" b="1" dirty="0">
                <a:solidFill>
                  <a:schemeClr val="accent2"/>
                </a:solidFill>
              </a:rPr>
              <a:t> of </a:t>
            </a:r>
            <a:r>
              <a:rPr lang="en-US" b="1" dirty="0" smtClean="0">
                <a:solidFill>
                  <a:schemeClr val="accent2"/>
                </a:solidFill>
              </a:rPr>
              <a:t>County </a:t>
            </a:r>
            <a:r>
              <a:rPr lang="en-US" b="1" dirty="0">
                <a:solidFill>
                  <a:schemeClr val="accent2"/>
                </a:solidFill>
              </a:rPr>
              <a:t>residents </a:t>
            </a:r>
            <a:r>
              <a:rPr lang="en-US" b="1" dirty="0" smtClean="0">
                <a:solidFill>
                  <a:schemeClr val="accent2"/>
                </a:solidFill>
              </a:rPr>
              <a:t>responding)</a:t>
            </a:r>
            <a:endParaRPr lang="en-US" sz="1400" b="1" dirty="0">
              <a:solidFill>
                <a:schemeClr val="bg1"/>
              </a:solidFill>
            </a:endParaRPr>
          </a:p>
          <a:p>
            <a:endParaRPr lang="en-US" i="1" dirty="0" smtClean="0">
              <a:solidFill>
                <a:schemeClr val="bg1"/>
              </a:solidFill>
              <a:latin typeface="Arial" charset="0"/>
            </a:endParaRPr>
          </a:p>
          <a:p>
            <a:r>
              <a:rPr lang="en-US" i="1" dirty="0" smtClean="0">
                <a:solidFill>
                  <a:schemeClr val="bg1"/>
                </a:solidFill>
                <a:latin typeface="Arial" charset="0"/>
              </a:rPr>
              <a:t>“None</a:t>
            </a:r>
            <a:r>
              <a:rPr lang="en-US" i="1" dirty="0">
                <a:solidFill>
                  <a:schemeClr val="bg1"/>
                </a:solidFill>
                <a:latin typeface="Arial" charset="0"/>
              </a:rPr>
              <a:t>, there are enough. West side of Hendricks County was not suppose to get developed. It's a farming community</a:t>
            </a:r>
            <a:r>
              <a:rPr lang="en-US" i="1" dirty="0" smtClean="0">
                <a:solidFill>
                  <a:schemeClr val="bg1"/>
                </a:solidFill>
                <a:latin typeface="Arial" charset="0"/>
              </a:rPr>
              <a:t>.”</a:t>
            </a:r>
            <a:endParaRPr lang="en-US" i="1" dirty="0">
              <a:solidFill>
                <a:schemeClr val="bg1"/>
              </a:solidFill>
            </a:endParaRPr>
          </a:p>
        </p:txBody>
      </p:sp>
    </p:spTree>
    <p:extLst>
      <p:ext uri="{BB962C8B-B14F-4D97-AF65-F5344CB8AC3E}">
        <p14:creationId xmlns:p14="http://schemas.microsoft.com/office/powerpoint/2010/main" val="1673486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1" y="206375"/>
            <a:ext cx="8572499" cy="1044388"/>
          </a:xfrm>
        </p:spPr>
        <p:txBody>
          <a:bodyPr/>
          <a:lstStyle/>
          <a:p>
            <a:r>
              <a:rPr lang="en-US" dirty="0" smtClean="0"/>
              <a:t>Consultant’s SR 39 Findings by Area</a:t>
            </a:r>
            <a:endParaRPr lang="en-US" dirty="0"/>
          </a:p>
        </p:txBody>
      </p:sp>
      <p:sp>
        <p:nvSpPr>
          <p:cNvPr id="3" name="Content Placeholder 2"/>
          <p:cNvSpPr>
            <a:spLocks noGrp="1"/>
          </p:cNvSpPr>
          <p:nvPr>
            <p:ph idx="1"/>
          </p:nvPr>
        </p:nvSpPr>
        <p:spPr>
          <a:xfrm>
            <a:off x="317501" y="1250763"/>
            <a:ext cx="8397874" cy="5299075"/>
          </a:xfrm>
        </p:spPr>
        <p:txBody>
          <a:bodyPr>
            <a:noAutofit/>
          </a:bodyPr>
          <a:lstStyle/>
          <a:p>
            <a:pPr marL="0" indent="0">
              <a:buNone/>
            </a:pPr>
            <a:r>
              <a:rPr lang="en-US" sz="2000" b="1" u="sng" dirty="0" smtClean="0">
                <a:solidFill>
                  <a:srgbClr val="BEF676"/>
                </a:solidFill>
              </a:rPr>
              <a:t>Belleville</a:t>
            </a:r>
          </a:p>
          <a:p>
            <a:r>
              <a:rPr lang="en-US" sz="2000" dirty="0"/>
              <a:t>P</a:t>
            </a:r>
            <a:r>
              <a:rPr lang="en-US" sz="2000" dirty="0" smtClean="0"/>
              <a:t>otential </a:t>
            </a:r>
            <a:r>
              <a:rPr lang="en-US" sz="2000" dirty="0"/>
              <a:t>for some residential development</a:t>
            </a:r>
          </a:p>
          <a:p>
            <a:r>
              <a:rPr lang="en-US" sz="2000" dirty="0" smtClean="0"/>
              <a:t>New </a:t>
            </a:r>
            <a:r>
              <a:rPr lang="en-US" sz="2000" dirty="0"/>
              <a:t>business development </a:t>
            </a:r>
            <a:r>
              <a:rPr lang="en-US" sz="2000" dirty="0" smtClean="0"/>
              <a:t>will mostly serve </a:t>
            </a:r>
            <a:r>
              <a:rPr lang="en-US" sz="2000" dirty="0"/>
              <a:t>current residents</a:t>
            </a:r>
          </a:p>
          <a:p>
            <a:pPr marL="0" indent="0">
              <a:buNone/>
            </a:pPr>
            <a:r>
              <a:rPr lang="en-US" sz="2000" b="1" u="sng" dirty="0" smtClean="0">
                <a:solidFill>
                  <a:srgbClr val="BEF676"/>
                </a:solidFill>
              </a:rPr>
              <a:t>SR </a:t>
            </a:r>
            <a:r>
              <a:rPr lang="en-US" sz="2000" b="1" u="sng" dirty="0">
                <a:solidFill>
                  <a:srgbClr val="BEF676"/>
                </a:solidFill>
              </a:rPr>
              <a:t>39 </a:t>
            </a:r>
            <a:r>
              <a:rPr lang="en-US" sz="2000" b="1" u="sng" dirty="0" smtClean="0">
                <a:solidFill>
                  <a:srgbClr val="BEF676"/>
                </a:solidFill>
              </a:rPr>
              <a:t>corridor, </a:t>
            </a:r>
            <a:r>
              <a:rPr lang="en-US" sz="2000" b="1" u="sng" dirty="0">
                <a:solidFill>
                  <a:srgbClr val="BEF676"/>
                </a:solidFill>
              </a:rPr>
              <a:t>south of Belleville to E </a:t>
            </a:r>
            <a:r>
              <a:rPr lang="en-US" sz="2000" b="1" u="sng" dirty="0" smtClean="0">
                <a:solidFill>
                  <a:srgbClr val="BEF676"/>
                </a:solidFill>
              </a:rPr>
              <a:t>CR </a:t>
            </a:r>
            <a:r>
              <a:rPr lang="en-US" sz="2000" b="1" u="sng" dirty="0">
                <a:solidFill>
                  <a:srgbClr val="BEF676"/>
                </a:solidFill>
              </a:rPr>
              <a:t>900 </a:t>
            </a:r>
            <a:r>
              <a:rPr lang="en-US" sz="2000" b="1" u="sng" dirty="0" smtClean="0">
                <a:solidFill>
                  <a:srgbClr val="BEF676"/>
                </a:solidFill>
              </a:rPr>
              <a:t>S</a:t>
            </a:r>
          </a:p>
          <a:p>
            <a:r>
              <a:rPr lang="en-US" sz="2000" dirty="0" smtClean="0"/>
              <a:t> Limited </a:t>
            </a:r>
            <a:r>
              <a:rPr lang="en-US" sz="2000" dirty="0"/>
              <a:t>development over the next 5</a:t>
            </a:r>
            <a:r>
              <a:rPr lang="en-US" sz="2000" dirty="0" smtClean="0"/>
              <a:t> years (with exception </a:t>
            </a:r>
            <a:r>
              <a:rPr lang="en-US" sz="2000" dirty="0"/>
              <a:t>of </a:t>
            </a:r>
            <a:r>
              <a:rPr lang="en-US" sz="2000" dirty="0" smtClean="0"/>
              <a:t>few </a:t>
            </a:r>
            <a:r>
              <a:rPr lang="en-US" sz="2000" dirty="0"/>
              <a:t>areas </a:t>
            </a:r>
            <a:r>
              <a:rPr lang="en-US" sz="2000" dirty="0" smtClean="0"/>
              <a:t>being </a:t>
            </a:r>
            <a:r>
              <a:rPr lang="en-US" sz="2000" dirty="0"/>
              <a:t>marketed for commercial and industrial </a:t>
            </a:r>
            <a:r>
              <a:rPr lang="en-US" sz="2000" dirty="0" smtClean="0"/>
              <a:t>development)</a:t>
            </a:r>
          </a:p>
          <a:p>
            <a:pPr marL="0" indent="0">
              <a:buNone/>
            </a:pPr>
            <a:r>
              <a:rPr lang="en-US" sz="2000" u="sng" dirty="0" smtClean="0">
                <a:solidFill>
                  <a:srgbClr val="BEF676"/>
                </a:solidFill>
              </a:rPr>
              <a:t>Interchange Area (corridor, </a:t>
            </a:r>
            <a:r>
              <a:rPr lang="en-US" sz="2000" u="sng" dirty="0">
                <a:solidFill>
                  <a:srgbClr val="BEF676"/>
                </a:solidFill>
              </a:rPr>
              <a:t>b</a:t>
            </a:r>
            <a:r>
              <a:rPr lang="en-US" sz="2000" u="sng" dirty="0" smtClean="0">
                <a:solidFill>
                  <a:srgbClr val="BEF676"/>
                </a:solidFill>
              </a:rPr>
              <a:t>etween </a:t>
            </a:r>
            <a:r>
              <a:rPr lang="en-US" sz="2000" u="sng" dirty="0">
                <a:solidFill>
                  <a:srgbClr val="BEF676"/>
                </a:solidFill>
              </a:rPr>
              <a:t>E </a:t>
            </a:r>
            <a:r>
              <a:rPr lang="en-US" sz="2000" u="sng" dirty="0" smtClean="0">
                <a:solidFill>
                  <a:srgbClr val="BEF676"/>
                </a:solidFill>
              </a:rPr>
              <a:t>CR 900 </a:t>
            </a:r>
            <a:r>
              <a:rPr lang="en-US" sz="2000" u="sng" dirty="0">
                <a:solidFill>
                  <a:srgbClr val="BEF676"/>
                </a:solidFill>
              </a:rPr>
              <a:t>S </a:t>
            </a:r>
            <a:r>
              <a:rPr lang="en-US" sz="2000" u="sng" dirty="0" smtClean="0">
                <a:solidFill>
                  <a:srgbClr val="BEF676"/>
                </a:solidFill>
              </a:rPr>
              <a:t>&amp; just </a:t>
            </a:r>
            <a:r>
              <a:rPr lang="en-US" sz="2000" u="sng" dirty="0">
                <a:solidFill>
                  <a:srgbClr val="BEF676"/>
                </a:solidFill>
              </a:rPr>
              <a:t>south of </a:t>
            </a:r>
            <a:r>
              <a:rPr lang="en-US" sz="2000" u="sng" dirty="0" smtClean="0">
                <a:solidFill>
                  <a:srgbClr val="BEF676"/>
                </a:solidFill>
              </a:rPr>
              <a:t>I-70 </a:t>
            </a:r>
          </a:p>
          <a:p>
            <a:r>
              <a:rPr lang="en-US" sz="2000" dirty="0" smtClean="0"/>
              <a:t>great </a:t>
            </a:r>
            <a:r>
              <a:rPr lang="en-US" sz="2000" dirty="0"/>
              <a:t>potential for </a:t>
            </a:r>
            <a:r>
              <a:rPr lang="en-US" sz="2000" dirty="0" smtClean="0"/>
              <a:t>future </a:t>
            </a:r>
            <a:r>
              <a:rPr lang="en-US" sz="2000" dirty="0"/>
              <a:t>business development</a:t>
            </a:r>
          </a:p>
          <a:p>
            <a:pPr marL="0" indent="0">
              <a:buNone/>
            </a:pPr>
            <a:r>
              <a:rPr lang="en-US" sz="2000" dirty="0" smtClean="0">
                <a:solidFill>
                  <a:srgbClr val="BEF676"/>
                </a:solidFill>
              </a:rPr>
              <a:t>Overall -- </a:t>
            </a:r>
            <a:r>
              <a:rPr lang="en-US" sz="2000" dirty="0">
                <a:solidFill>
                  <a:srgbClr val="BEF676"/>
                </a:solidFill>
              </a:rPr>
              <a:t>SR 39 corridor between Danville and </a:t>
            </a:r>
            <a:r>
              <a:rPr lang="en-US" sz="2000" dirty="0" smtClean="0">
                <a:solidFill>
                  <a:srgbClr val="BEF676"/>
                </a:solidFill>
              </a:rPr>
              <a:t>I-70 </a:t>
            </a:r>
            <a:r>
              <a:rPr lang="en-US" sz="2000" dirty="0">
                <a:solidFill>
                  <a:srgbClr val="BEF676"/>
                </a:solidFill>
              </a:rPr>
              <a:t>will have </a:t>
            </a:r>
            <a:r>
              <a:rPr lang="en-US" sz="2000" dirty="0" smtClean="0">
                <a:solidFill>
                  <a:srgbClr val="BEF676"/>
                </a:solidFill>
              </a:rPr>
              <a:t>greatest </a:t>
            </a:r>
            <a:r>
              <a:rPr lang="en-US" sz="2000" dirty="0">
                <a:solidFill>
                  <a:srgbClr val="BEF676"/>
                </a:solidFill>
              </a:rPr>
              <a:t>growth in </a:t>
            </a:r>
            <a:r>
              <a:rPr lang="en-US" sz="2000" dirty="0" smtClean="0">
                <a:solidFill>
                  <a:srgbClr val="BEF676"/>
                </a:solidFill>
              </a:rPr>
              <a:t>greater Danville </a:t>
            </a:r>
            <a:r>
              <a:rPr lang="en-US" sz="2000" dirty="0">
                <a:solidFill>
                  <a:srgbClr val="BEF676"/>
                </a:solidFill>
              </a:rPr>
              <a:t>area and near </a:t>
            </a:r>
            <a:r>
              <a:rPr lang="en-US" sz="2000" dirty="0" smtClean="0">
                <a:solidFill>
                  <a:srgbClr val="BEF676"/>
                </a:solidFill>
              </a:rPr>
              <a:t>interstate interchange</a:t>
            </a:r>
            <a:endParaRPr lang="en-US" sz="2000" dirty="0">
              <a:solidFill>
                <a:srgbClr val="BEF676"/>
              </a:solidFill>
            </a:endParaRPr>
          </a:p>
        </p:txBody>
      </p:sp>
    </p:spTree>
    <p:extLst>
      <p:ext uri="{BB962C8B-B14F-4D97-AF65-F5344CB8AC3E}">
        <p14:creationId xmlns:p14="http://schemas.microsoft.com/office/powerpoint/2010/main" val="288387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5875"/>
            <a:ext cx="7583487" cy="1044388"/>
          </a:xfrm>
        </p:spPr>
        <p:txBody>
          <a:bodyPr/>
          <a:lstStyle/>
          <a:p>
            <a:r>
              <a:rPr lang="en-US" dirty="0" smtClean="0"/>
              <a:t>Consultant’s Findings</a:t>
            </a:r>
            <a:endParaRPr lang="en-US" dirty="0"/>
          </a:p>
        </p:txBody>
      </p:sp>
      <p:sp>
        <p:nvSpPr>
          <p:cNvPr id="3" name="Content Placeholder 2"/>
          <p:cNvSpPr>
            <a:spLocks noGrp="1"/>
          </p:cNvSpPr>
          <p:nvPr>
            <p:ph idx="1"/>
          </p:nvPr>
        </p:nvSpPr>
        <p:spPr>
          <a:xfrm>
            <a:off x="317501" y="1028513"/>
            <a:ext cx="8397874" cy="5299075"/>
          </a:xfrm>
        </p:spPr>
        <p:txBody>
          <a:bodyPr>
            <a:noAutofit/>
          </a:bodyPr>
          <a:lstStyle/>
          <a:p>
            <a:pPr marL="0" indent="0">
              <a:buNone/>
            </a:pPr>
            <a:r>
              <a:rPr lang="en-US" sz="2000" dirty="0" smtClean="0">
                <a:solidFill>
                  <a:srgbClr val="BEF676"/>
                </a:solidFill>
              </a:rPr>
              <a:t>Zoning</a:t>
            </a:r>
            <a:r>
              <a:rPr lang="en-US" sz="2000" dirty="0" smtClean="0"/>
              <a:t> -- Hendricks </a:t>
            </a:r>
            <a:r>
              <a:rPr lang="en-US" sz="2000" dirty="0"/>
              <a:t>County should </a:t>
            </a:r>
            <a:r>
              <a:rPr lang="en-US" sz="2000" dirty="0" smtClean="0"/>
              <a:t>continue </a:t>
            </a:r>
            <a:r>
              <a:rPr lang="en-US" sz="2000" dirty="0"/>
              <a:t>to use its current </a:t>
            </a:r>
            <a:r>
              <a:rPr lang="en-US" sz="2000" dirty="0" smtClean="0"/>
              <a:t>Planned </a:t>
            </a:r>
            <a:r>
              <a:rPr lang="en-US" sz="2000" dirty="0"/>
              <a:t>Business </a:t>
            </a:r>
            <a:r>
              <a:rPr lang="en-US" sz="2000" dirty="0" smtClean="0"/>
              <a:t>Zoning for </a:t>
            </a:r>
            <a:r>
              <a:rPr lang="en-US" sz="2000" dirty="0"/>
              <a:t>new </a:t>
            </a:r>
            <a:r>
              <a:rPr lang="en-US" sz="2000" dirty="0" smtClean="0"/>
              <a:t>business </a:t>
            </a:r>
            <a:r>
              <a:rPr lang="en-US" sz="2000" dirty="0"/>
              <a:t>development in a wide range of sectors such as transportation, manufacturing</a:t>
            </a:r>
            <a:r>
              <a:rPr lang="en-US" sz="2000" dirty="0" smtClean="0"/>
              <a:t>, service</a:t>
            </a:r>
            <a:endParaRPr lang="en-US" sz="2000" dirty="0"/>
          </a:p>
          <a:p>
            <a:pPr marL="0" indent="0">
              <a:buNone/>
            </a:pPr>
            <a:r>
              <a:rPr lang="en-US" sz="2000" dirty="0" smtClean="0">
                <a:solidFill>
                  <a:srgbClr val="BEF676"/>
                </a:solidFill>
              </a:rPr>
              <a:t>Traffic</a:t>
            </a:r>
            <a:r>
              <a:rPr lang="en-US" sz="2000" dirty="0" smtClean="0"/>
              <a:t> -- Safety </a:t>
            </a:r>
            <a:r>
              <a:rPr lang="en-US" sz="2000" dirty="0"/>
              <a:t>immediately north of the interstate on SR 39 </a:t>
            </a:r>
            <a:r>
              <a:rPr lang="en-US" sz="2000" dirty="0" smtClean="0"/>
              <a:t>a </a:t>
            </a:r>
            <a:r>
              <a:rPr lang="en-US" sz="2000" dirty="0"/>
              <a:t>serious problem; </a:t>
            </a:r>
            <a:r>
              <a:rPr lang="en-US" sz="2000" dirty="0" smtClean="0"/>
              <a:t>ask INDOT to help fix</a:t>
            </a:r>
          </a:p>
          <a:p>
            <a:pPr>
              <a:lnSpc>
                <a:spcPct val="50000"/>
              </a:lnSpc>
            </a:pPr>
            <a:r>
              <a:rPr lang="en-US" sz="2000" dirty="0" smtClean="0"/>
              <a:t>Speeding on 4-lane N of I-70</a:t>
            </a:r>
          </a:p>
          <a:p>
            <a:pPr>
              <a:lnSpc>
                <a:spcPct val="50000"/>
              </a:lnSpc>
            </a:pPr>
            <a:r>
              <a:rPr lang="en-US" sz="2000" dirty="0" smtClean="0"/>
              <a:t>More signage or traffic signal to help semis find turn-offs</a:t>
            </a:r>
            <a:endParaRPr lang="en-US" sz="2000" dirty="0"/>
          </a:p>
          <a:p>
            <a:pPr marL="0" indent="0">
              <a:buNone/>
            </a:pPr>
            <a:r>
              <a:rPr lang="en-US" sz="2000" dirty="0" smtClean="0">
                <a:solidFill>
                  <a:srgbClr val="BEF676"/>
                </a:solidFill>
              </a:rPr>
              <a:t>Business Sectors </a:t>
            </a:r>
            <a:r>
              <a:rPr lang="en-US" sz="2000" dirty="0" smtClean="0"/>
              <a:t>recommended for SR 39 &amp; I-70: </a:t>
            </a:r>
          </a:p>
          <a:p>
            <a:pPr>
              <a:lnSpc>
                <a:spcPct val="50000"/>
              </a:lnSpc>
            </a:pPr>
            <a:r>
              <a:rPr lang="en-US" sz="2000" dirty="0" smtClean="0"/>
              <a:t>Transportation </a:t>
            </a:r>
          </a:p>
          <a:p>
            <a:pPr>
              <a:lnSpc>
                <a:spcPct val="50000"/>
              </a:lnSpc>
            </a:pPr>
            <a:r>
              <a:rPr lang="en-US" sz="2000" dirty="0"/>
              <a:t>M</a:t>
            </a:r>
            <a:r>
              <a:rPr lang="en-US" sz="2000" dirty="0" smtClean="0"/>
              <a:t>anufacturing </a:t>
            </a:r>
          </a:p>
          <a:p>
            <a:pPr>
              <a:lnSpc>
                <a:spcPct val="50000"/>
              </a:lnSpc>
            </a:pPr>
            <a:r>
              <a:rPr lang="en-US" sz="2000" dirty="0"/>
              <a:t>P</a:t>
            </a:r>
            <a:r>
              <a:rPr lang="en-US" sz="2000" dirty="0" smtClean="0"/>
              <a:t>rofessional </a:t>
            </a:r>
            <a:r>
              <a:rPr lang="en-US" sz="2000" dirty="0"/>
              <a:t>and </a:t>
            </a:r>
            <a:r>
              <a:rPr lang="en-US" sz="2000" dirty="0" smtClean="0"/>
              <a:t>Technical </a:t>
            </a:r>
            <a:r>
              <a:rPr lang="en-US" sz="2000" dirty="0"/>
              <a:t>S</a:t>
            </a:r>
            <a:r>
              <a:rPr lang="en-US" sz="2000" dirty="0" smtClean="0"/>
              <a:t>ervices </a:t>
            </a:r>
          </a:p>
          <a:p>
            <a:pPr marL="0" indent="0">
              <a:buNone/>
            </a:pPr>
            <a:r>
              <a:rPr lang="en-US" sz="2000" dirty="0" smtClean="0">
                <a:solidFill>
                  <a:srgbClr val="BEF676"/>
                </a:solidFill>
              </a:rPr>
              <a:t>Gateway</a:t>
            </a:r>
            <a:r>
              <a:rPr lang="en-US" sz="2000" dirty="0" smtClean="0"/>
              <a:t> -- Consider developing </a:t>
            </a:r>
            <a:r>
              <a:rPr lang="en-US" sz="2000" dirty="0"/>
              <a:t>formal </a:t>
            </a:r>
            <a:r>
              <a:rPr lang="en-US" sz="2000" dirty="0" smtClean="0"/>
              <a:t>gateway </a:t>
            </a:r>
            <a:r>
              <a:rPr lang="en-US" sz="2000" dirty="0"/>
              <a:t>into Danville and </a:t>
            </a:r>
            <a:r>
              <a:rPr lang="en-US" sz="2000" dirty="0" smtClean="0"/>
              <a:t>SW </a:t>
            </a:r>
            <a:r>
              <a:rPr lang="en-US" sz="2000" dirty="0"/>
              <a:t>quadrant of </a:t>
            </a:r>
            <a:r>
              <a:rPr lang="en-US" sz="2000" dirty="0" smtClean="0"/>
              <a:t>county; explore </a:t>
            </a:r>
            <a:r>
              <a:rPr lang="en-US" sz="2000" dirty="0"/>
              <a:t>working with Morgan County to </a:t>
            </a:r>
            <a:r>
              <a:rPr lang="en-US" sz="2000" dirty="0" smtClean="0"/>
              <a:t>develop </a:t>
            </a:r>
            <a:r>
              <a:rPr lang="en-US" sz="2000" dirty="0"/>
              <a:t>SR 39/</a:t>
            </a:r>
            <a:r>
              <a:rPr lang="en-US" sz="2000" dirty="0" smtClean="0"/>
              <a:t>I-70 joint gateway</a:t>
            </a:r>
            <a:endParaRPr lang="en-US" sz="2000" dirty="0"/>
          </a:p>
        </p:txBody>
      </p:sp>
    </p:spTree>
    <p:extLst>
      <p:ext uri="{BB962C8B-B14F-4D97-AF65-F5344CB8AC3E}">
        <p14:creationId xmlns:p14="http://schemas.microsoft.com/office/powerpoint/2010/main" val="1672250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42875"/>
            <a:ext cx="7583487" cy="1044388"/>
          </a:xfrm>
        </p:spPr>
        <p:txBody>
          <a:bodyPr/>
          <a:lstStyle/>
          <a:p>
            <a:r>
              <a:rPr lang="en-US" sz="3600" dirty="0" smtClean="0">
                <a:solidFill>
                  <a:schemeClr val="accent3">
                    <a:lumMod val="60000"/>
                    <a:lumOff val="40000"/>
                  </a:schemeClr>
                </a:solidFill>
              </a:rPr>
              <a:t>Basic Employer Targets</a:t>
            </a:r>
            <a:endParaRPr lang="en-US" sz="3600" dirty="0">
              <a:solidFill>
                <a:schemeClr val="accent3">
                  <a:lumMod val="60000"/>
                  <a:lumOff val="4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827093659"/>
              </p:ext>
            </p:extLst>
          </p:nvPr>
        </p:nvGraphicFramePr>
        <p:xfrm>
          <a:off x="365124" y="901513"/>
          <a:ext cx="8524876" cy="5928360"/>
        </p:xfrm>
        <a:graphic>
          <a:graphicData uri="http://schemas.openxmlformats.org/drawingml/2006/table">
            <a:tbl>
              <a:tblPr firstRow="1" bandRow="1">
                <a:tableStyleId>{5C22544A-7EE6-4342-B048-85BDC9FD1C3A}</a:tableStyleId>
              </a:tblPr>
              <a:tblGrid>
                <a:gridCol w="2746376"/>
                <a:gridCol w="2603500"/>
                <a:gridCol w="1571625"/>
                <a:gridCol w="1603375"/>
              </a:tblGrid>
              <a:tr h="370840">
                <a:tc rowSpan="2">
                  <a:txBody>
                    <a:bodyPr/>
                    <a:lstStyle/>
                    <a:p>
                      <a:r>
                        <a:rPr lang="en-US" dirty="0" smtClean="0"/>
                        <a:t>Business Cluster</a:t>
                      </a:r>
                      <a:endParaRPr lang="en-US" dirty="0"/>
                    </a:p>
                  </a:txBody>
                  <a:tcPr/>
                </a:tc>
                <a:tc gridSpan="3">
                  <a:txBody>
                    <a:bodyPr/>
                    <a:lstStyle/>
                    <a:p>
                      <a:pPr algn="ctr"/>
                      <a:r>
                        <a:rPr lang="en-US" dirty="0" smtClean="0"/>
                        <a:t>Location Quotient versus</a:t>
                      </a:r>
                      <a:r>
                        <a:rPr lang="en-US" baseline="0" dirty="0" smtClean="0"/>
                        <a:t> U.S. for:</a:t>
                      </a:r>
                      <a:endParaRPr lang="en-US" dirty="0"/>
                    </a:p>
                  </a:txBody>
                  <a:tcPr/>
                </a:tc>
                <a:tc hMerge="1">
                  <a:txBody>
                    <a:bodyPr/>
                    <a:lstStyle/>
                    <a:p>
                      <a:endParaRPr lang="en-US" dirty="0"/>
                    </a:p>
                  </a:txBody>
                  <a:tcPr/>
                </a:tc>
                <a:tc hMerge="1">
                  <a:txBody>
                    <a:bodyPr/>
                    <a:lstStyle/>
                    <a:p>
                      <a:endParaRPr lang="en-US" dirty="0"/>
                    </a:p>
                  </a:txBody>
                  <a:tcPr/>
                </a:tc>
              </a:tr>
              <a:tr h="370840">
                <a:tc vMerge="1">
                  <a:txBody>
                    <a:bodyPr/>
                    <a:lstStyle/>
                    <a:p>
                      <a:endParaRPr lang="en-US" dirty="0"/>
                    </a:p>
                  </a:txBody>
                  <a:tcPr/>
                </a:tc>
                <a:tc>
                  <a:txBody>
                    <a:bodyPr/>
                    <a:lstStyle/>
                    <a:p>
                      <a:r>
                        <a:rPr lang="en-US" dirty="0" smtClean="0"/>
                        <a:t>Industry Establishments</a:t>
                      </a:r>
                      <a:endParaRPr lang="en-US" dirty="0"/>
                    </a:p>
                  </a:txBody>
                  <a:tcPr/>
                </a:tc>
                <a:tc>
                  <a:txBody>
                    <a:bodyPr/>
                    <a:lstStyle/>
                    <a:p>
                      <a:r>
                        <a:rPr lang="en-US" dirty="0" smtClean="0"/>
                        <a:t>Employment</a:t>
                      </a:r>
                      <a:endParaRPr lang="en-US" dirty="0"/>
                    </a:p>
                  </a:txBody>
                  <a:tcPr/>
                </a:tc>
                <a:tc>
                  <a:txBody>
                    <a:bodyPr/>
                    <a:lstStyle/>
                    <a:p>
                      <a:r>
                        <a:rPr lang="en-US" dirty="0" smtClean="0"/>
                        <a:t>Annual Wages</a:t>
                      </a:r>
                      <a:endParaRPr lang="en-US" dirty="0"/>
                    </a:p>
                  </a:txBody>
                  <a:tcPr/>
                </a:tc>
              </a:tr>
              <a:tr h="370840">
                <a:tc>
                  <a:txBody>
                    <a:bodyPr/>
                    <a:lstStyle/>
                    <a:p>
                      <a:r>
                        <a:rPr lang="en-US" sz="1400" dirty="0" smtClean="0"/>
                        <a:t>Advanced Materials</a:t>
                      </a:r>
                      <a:endParaRPr lang="en-US" sz="1400" dirty="0"/>
                    </a:p>
                  </a:txBody>
                  <a:tcPr/>
                </a:tc>
                <a:tc>
                  <a:txBody>
                    <a:bodyPr/>
                    <a:lstStyle/>
                    <a:p>
                      <a:r>
                        <a:rPr lang="en-US" dirty="0" smtClean="0"/>
                        <a:t>1.17</a:t>
                      </a:r>
                      <a:endParaRPr lang="en-US" dirty="0"/>
                    </a:p>
                  </a:txBody>
                  <a:tcPr/>
                </a:tc>
                <a:tc>
                  <a:txBody>
                    <a:bodyPr/>
                    <a:lstStyle/>
                    <a:p>
                      <a:r>
                        <a:rPr lang="en-US" dirty="0" smtClean="0"/>
                        <a:t>1.25</a:t>
                      </a:r>
                      <a:endParaRPr lang="en-US" dirty="0"/>
                    </a:p>
                  </a:txBody>
                  <a:tcPr/>
                </a:tc>
                <a:tc>
                  <a:txBody>
                    <a:bodyPr/>
                    <a:lstStyle/>
                    <a:p>
                      <a:r>
                        <a:rPr lang="en-US" dirty="0" smtClean="0"/>
                        <a:t>1.53</a:t>
                      </a:r>
                      <a:endParaRPr lang="en-US" dirty="0"/>
                    </a:p>
                  </a:txBody>
                  <a:tcPr/>
                </a:tc>
              </a:tr>
              <a:tr h="370840">
                <a:tc>
                  <a:txBody>
                    <a:bodyPr/>
                    <a:lstStyle/>
                    <a:p>
                      <a:r>
                        <a:rPr lang="en-US" sz="1400" dirty="0" smtClean="0"/>
                        <a:t>Biomedical/Biotechnical (Life Sciences)</a:t>
                      </a:r>
                      <a:endParaRPr lang="en-US" sz="1400" dirty="0"/>
                    </a:p>
                  </a:txBody>
                  <a:tcPr/>
                </a:tc>
                <a:tc>
                  <a:txBody>
                    <a:bodyPr/>
                    <a:lstStyle/>
                    <a:p>
                      <a:r>
                        <a:rPr lang="en-US" dirty="0" smtClean="0"/>
                        <a:t>1.02</a:t>
                      </a:r>
                      <a:endParaRPr lang="en-US" dirty="0"/>
                    </a:p>
                  </a:txBody>
                  <a:tcPr/>
                </a:tc>
                <a:tc>
                  <a:txBody>
                    <a:bodyPr/>
                    <a:lstStyle/>
                    <a:p>
                      <a:r>
                        <a:rPr lang="en-US" dirty="0" smtClean="0"/>
                        <a:t>1.20</a:t>
                      </a:r>
                      <a:endParaRPr lang="en-US" dirty="0"/>
                    </a:p>
                  </a:txBody>
                  <a:tcPr/>
                </a:tc>
                <a:tc>
                  <a:txBody>
                    <a:bodyPr/>
                    <a:lstStyle/>
                    <a:p>
                      <a:r>
                        <a:rPr lang="en-US" dirty="0" smtClean="0"/>
                        <a:t>1.48</a:t>
                      </a:r>
                      <a:endParaRPr lang="en-US" dirty="0"/>
                    </a:p>
                  </a:txBody>
                  <a:tcPr/>
                </a:tc>
              </a:tr>
              <a:tr h="370840">
                <a:tc>
                  <a:txBody>
                    <a:bodyPr/>
                    <a:lstStyle/>
                    <a:p>
                      <a:r>
                        <a:rPr lang="en-US" sz="1400" b="1" dirty="0" smtClean="0">
                          <a:solidFill>
                            <a:schemeClr val="bg2">
                              <a:lumMod val="75000"/>
                            </a:schemeClr>
                          </a:solidFill>
                        </a:rPr>
                        <a:t>Business &amp; Financial Services</a:t>
                      </a:r>
                      <a:endParaRPr lang="en-US" sz="1400" b="1" dirty="0">
                        <a:solidFill>
                          <a:schemeClr val="bg2">
                            <a:lumMod val="75000"/>
                          </a:schemeClr>
                        </a:solidFill>
                      </a:endParaRPr>
                    </a:p>
                  </a:txBody>
                  <a:tcPr/>
                </a:tc>
                <a:tc>
                  <a:txBody>
                    <a:bodyPr/>
                    <a:lstStyle/>
                    <a:p>
                      <a:r>
                        <a:rPr lang="en-US" dirty="0" smtClean="0">
                          <a:solidFill>
                            <a:schemeClr val="bg2">
                              <a:lumMod val="75000"/>
                            </a:schemeClr>
                          </a:solidFill>
                        </a:rPr>
                        <a:t>1.24</a:t>
                      </a:r>
                      <a:endParaRPr lang="en-US" dirty="0">
                        <a:solidFill>
                          <a:schemeClr val="bg2">
                            <a:lumMod val="75000"/>
                          </a:schemeClr>
                        </a:solidFill>
                      </a:endParaRPr>
                    </a:p>
                  </a:txBody>
                  <a:tcPr/>
                </a:tc>
                <a:tc>
                  <a:txBody>
                    <a:bodyPr/>
                    <a:lstStyle/>
                    <a:p>
                      <a:r>
                        <a:rPr lang="en-US" dirty="0" smtClean="0">
                          <a:solidFill>
                            <a:schemeClr val="bg2">
                              <a:lumMod val="75000"/>
                            </a:schemeClr>
                          </a:solidFill>
                        </a:rPr>
                        <a:t>1.08</a:t>
                      </a:r>
                      <a:endParaRPr lang="en-US" dirty="0">
                        <a:solidFill>
                          <a:schemeClr val="bg2">
                            <a:lumMod val="75000"/>
                          </a:schemeClr>
                        </a:solidFill>
                      </a:endParaRPr>
                    </a:p>
                  </a:txBody>
                  <a:tcPr/>
                </a:tc>
                <a:tc>
                  <a:txBody>
                    <a:bodyPr/>
                    <a:lstStyle/>
                    <a:p>
                      <a:r>
                        <a:rPr lang="en-US" dirty="0" smtClean="0">
                          <a:solidFill>
                            <a:schemeClr val="bg2">
                              <a:lumMod val="75000"/>
                            </a:schemeClr>
                          </a:solidFill>
                        </a:rPr>
                        <a:t>0.92</a:t>
                      </a:r>
                      <a:endParaRPr lang="en-US" dirty="0">
                        <a:solidFill>
                          <a:schemeClr val="bg2">
                            <a:lumMod val="75000"/>
                          </a:schemeClr>
                        </a:solidFill>
                      </a:endParaRPr>
                    </a:p>
                  </a:txBody>
                  <a:tcPr/>
                </a:tc>
              </a:tr>
              <a:tr h="370840">
                <a:tc>
                  <a:txBody>
                    <a:bodyPr/>
                    <a:lstStyle/>
                    <a:p>
                      <a:r>
                        <a:rPr lang="en-US" sz="1400" dirty="0" smtClean="0"/>
                        <a:t>Chemicals &amp; Chemical Based Products</a:t>
                      </a:r>
                      <a:endParaRPr lang="en-US" sz="1400" dirty="0"/>
                    </a:p>
                  </a:txBody>
                  <a:tcPr/>
                </a:tc>
                <a:tc>
                  <a:txBody>
                    <a:bodyPr/>
                    <a:lstStyle/>
                    <a:p>
                      <a:r>
                        <a:rPr lang="en-US" dirty="0" smtClean="0"/>
                        <a:t>1.14</a:t>
                      </a:r>
                      <a:endParaRPr lang="en-US" dirty="0"/>
                    </a:p>
                  </a:txBody>
                  <a:tcPr/>
                </a:tc>
                <a:tc>
                  <a:txBody>
                    <a:bodyPr/>
                    <a:lstStyle/>
                    <a:p>
                      <a:r>
                        <a:rPr lang="en-US" dirty="0" smtClean="0"/>
                        <a:t>1.53</a:t>
                      </a:r>
                      <a:endParaRPr lang="en-US" dirty="0"/>
                    </a:p>
                  </a:txBody>
                  <a:tcPr/>
                </a:tc>
                <a:tc>
                  <a:txBody>
                    <a:bodyPr/>
                    <a:lstStyle/>
                    <a:p>
                      <a:r>
                        <a:rPr lang="en-US" dirty="0" smtClean="0"/>
                        <a:t>2.52</a:t>
                      </a:r>
                      <a:endParaRPr lang="en-US" dirty="0"/>
                    </a:p>
                  </a:txBody>
                  <a:tcPr/>
                </a:tc>
              </a:tr>
              <a:tr h="370840">
                <a:tc>
                  <a:txBody>
                    <a:bodyPr/>
                    <a:lstStyle/>
                    <a:p>
                      <a:r>
                        <a:rPr lang="en-US" sz="1400" dirty="0" smtClean="0"/>
                        <a:t>Defense &amp; Security</a:t>
                      </a:r>
                      <a:endParaRPr lang="en-US" sz="1400" dirty="0"/>
                    </a:p>
                  </a:txBody>
                  <a:tcPr/>
                </a:tc>
                <a:tc>
                  <a:txBody>
                    <a:bodyPr/>
                    <a:lstStyle/>
                    <a:p>
                      <a:r>
                        <a:rPr lang="en-US" dirty="0" smtClean="0"/>
                        <a:t>1.13</a:t>
                      </a:r>
                      <a:endParaRPr lang="en-US" dirty="0"/>
                    </a:p>
                  </a:txBody>
                  <a:tcPr/>
                </a:tc>
                <a:tc>
                  <a:txBody>
                    <a:bodyPr/>
                    <a:lstStyle/>
                    <a:p>
                      <a:r>
                        <a:rPr lang="en-US" dirty="0" smtClean="0"/>
                        <a:t>0.98</a:t>
                      </a:r>
                      <a:endParaRPr lang="en-US" dirty="0"/>
                    </a:p>
                  </a:txBody>
                  <a:tcPr/>
                </a:tc>
                <a:tc>
                  <a:txBody>
                    <a:bodyPr/>
                    <a:lstStyle/>
                    <a:p>
                      <a:r>
                        <a:rPr lang="en-US" dirty="0" smtClean="0"/>
                        <a:t>0.91</a:t>
                      </a:r>
                      <a:endParaRPr lang="en-US" dirty="0"/>
                    </a:p>
                  </a:txBody>
                  <a:tcPr/>
                </a:tc>
              </a:tr>
              <a:tr h="370840">
                <a:tc>
                  <a:txBody>
                    <a:bodyPr/>
                    <a:lstStyle/>
                    <a:p>
                      <a:r>
                        <a:rPr lang="en-US" sz="1400" dirty="0" smtClean="0"/>
                        <a:t>Information Technology &amp; Telecom</a:t>
                      </a:r>
                      <a:endParaRPr lang="en-US" sz="1400" dirty="0"/>
                    </a:p>
                  </a:txBody>
                  <a:tcPr/>
                </a:tc>
                <a:tc>
                  <a:txBody>
                    <a:bodyPr/>
                    <a:lstStyle/>
                    <a:p>
                      <a:r>
                        <a:rPr lang="en-US" dirty="0" smtClean="0"/>
                        <a:t>1.18</a:t>
                      </a:r>
                      <a:endParaRPr lang="en-US" dirty="0"/>
                    </a:p>
                  </a:txBody>
                  <a:tcPr/>
                </a:tc>
                <a:tc>
                  <a:txBody>
                    <a:bodyPr/>
                    <a:lstStyle/>
                    <a:p>
                      <a:r>
                        <a:rPr lang="en-US" dirty="0" smtClean="0"/>
                        <a:t>0.84</a:t>
                      </a:r>
                      <a:endParaRPr lang="en-US" dirty="0"/>
                    </a:p>
                  </a:txBody>
                  <a:tcPr/>
                </a:tc>
                <a:tc>
                  <a:txBody>
                    <a:bodyPr/>
                    <a:lstStyle/>
                    <a:p>
                      <a:r>
                        <a:rPr lang="en-US" dirty="0" smtClean="0"/>
                        <a:t>0.71</a:t>
                      </a:r>
                      <a:endParaRPr lang="en-US" dirty="0"/>
                    </a:p>
                  </a:txBody>
                  <a:tcPr/>
                </a:tc>
              </a:tr>
              <a:tr h="370840">
                <a:tc>
                  <a:txBody>
                    <a:bodyPr/>
                    <a:lstStyle/>
                    <a:p>
                      <a:r>
                        <a:rPr lang="en-US" sz="1400" b="1" dirty="0" smtClean="0">
                          <a:solidFill>
                            <a:schemeClr val="bg2">
                              <a:lumMod val="75000"/>
                            </a:schemeClr>
                          </a:solidFill>
                        </a:rPr>
                        <a:t>Transportation &amp; Logistics</a:t>
                      </a:r>
                      <a:endParaRPr lang="en-US" sz="1400" b="1" dirty="0">
                        <a:solidFill>
                          <a:schemeClr val="bg2">
                            <a:lumMod val="75000"/>
                          </a:schemeClr>
                        </a:solidFill>
                      </a:endParaRPr>
                    </a:p>
                  </a:txBody>
                  <a:tcPr/>
                </a:tc>
                <a:tc>
                  <a:txBody>
                    <a:bodyPr/>
                    <a:lstStyle/>
                    <a:p>
                      <a:r>
                        <a:rPr lang="en-US" dirty="0" smtClean="0">
                          <a:solidFill>
                            <a:schemeClr val="bg2">
                              <a:lumMod val="75000"/>
                            </a:schemeClr>
                          </a:solidFill>
                        </a:rPr>
                        <a:t>1.32</a:t>
                      </a:r>
                      <a:endParaRPr lang="en-US" dirty="0">
                        <a:solidFill>
                          <a:schemeClr val="bg2">
                            <a:lumMod val="75000"/>
                          </a:schemeClr>
                        </a:solidFill>
                      </a:endParaRPr>
                    </a:p>
                  </a:txBody>
                  <a:tcPr/>
                </a:tc>
                <a:tc>
                  <a:txBody>
                    <a:bodyPr/>
                    <a:lstStyle/>
                    <a:p>
                      <a:r>
                        <a:rPr lang="en-US" dirty="0" smtClean="0">
                          <a:solidFill>
                            <a:schemeClr val="bg2">
                              <a:lumMod val="75000"/>
                            </a:schemeClr>
                          </a:solidFill>
                        </a:rPr>
                        <a:t>1.75</a:t>
                      </a:r>
                      <a:endParaRPr lang="en-US" dirty="0">
                        <a:solidFill>
                          <a:schemeClr val="bg2">
                            <a:lumMod val="75000"/>
                          </a:schemeClr>
                        </a:solidFill>
                      </a:endParaRPr>
                    </a:p>
                  </a:txBody>
                  <a:tcPr/>
                </a:tc>
                <a:tc>
                  <a:txBody>
                    <a:bodyPr/>
                    <a:lstStyle/>
                    <a:p>
                      <a:r>
                        <a:rPr lang="en-US" dirty="0" smtClean="0">
                          <a:solidFill>
                            <a:schemeClr val="bg2">
                              <a:lumMod val="75000"/>
                            </a:schemeClr>
                          </a:solidFill>
                        </a:rPr>
                        <a:t>1.57</a:t>
                      </a:r>
                      <a:endParaRPr lang="en-US" dirty="0">
                        <a:solidFill>
                          <a:schemeClr val="bg2">
                            <a:lumMod val="75000"/>
                          </a:schemeClr>
                        </a:solidFill>
                      </a:endParaRPr>
                    </a:p>
                  </a:txBody>
                  <a:tcPr/>
                </a:tc>
              </a:tr>
              <a:tr h="370840">
                <a:tc>
                  <a:txBody>
                    <a:bodyPr/>
                    <a:lstStyle/>
                    <a:p>
                      <a:r>
                        <a:rPr lang="en-US" sz="1400" b="1" dirty="0" smtClean="0">
                          <a:solidFill>
                            <a:srgbClr val="1287CA"/>
                          </a:solidFill>
                        </a:rPr>
                        <a:t>Manufacturing </a:t>
                      </a:r>
                      <a:r>
                        <a:rPr lang="en-US" sz="1400" b="1" dirty="0" err="1" smtClean="0">
                          <a:solidFill>
                            <a:srgbClr val="1287CA"/>
                          </a:solidFill>
                        </a:rPr>
                        <a:t>Supercluster</a:t>
                      </a:r>
                      <a:endParaRPr lang="en-US" sz="1400" b="1" dirty="0">
                        <a:solidFill>
                          <a:srgbClr val="1287CA"/>
                        </a:solidFill>
                      </a:endParaRPr>
                    </a:p>
                  </a:txBody>
                  <a:tcPr/>
                </a:tc>
                <a:tc>
                  <a:txBody>
                    <a:bodyPr/>
                    <a:lstStyle/>
                    <a:p>
                      <a:r>
                        <a:rPr lang="en-US" dirty="0" smtClean="0">
                          <a:solidFill>
                            <a:schemeClr val="bg2">
                              <a:lumMod val="75000"/>
                            </a:schemeClr>
                          </a:solidFill>
                        </a:rPr>
                        <a:t>1.23</a:t>
                      </a:r>
                      <a:endParaRPr lang="en-US" dirty="0">
                        <a:solidFill>
                          <a:schemeClr val="bg2">
                            <a:lumMod val="75000"/>
                          </a:schemeClr>
                        </a:solidFill>
                      </a:endParaRPr>
                    </a:p>
                  </a:txBody>
                  <a:tcPr/>
                </a:tc>
                <a:tc>
                  <a:txBody>
                    <a:bodyPr/>
                    <a:lstStyle/>
                    <a:p>
                      <a:r>
                        <a:rPr lang="en-US" dirty="0" smtClean="0">
                          <a:solidFill>
                            <a:schemeClr val="bg2">
                              <a:lumMod val="75000"/>
                            </a:schemeClr>
                          </a:solidFill>
                        </a:rPr>
                        <a:t>0.97</a:t>
                      </a:r>
                      <a:endParaRPr lang="en-US" dirty="0">
                        <a:solidFill>
                          <a:schemeClr val="bg2">
                            <a:lumMod val="75000"/>
                          </a:schemeClr>
                        </a:solidFill>
                      </a:endParaRPr>
                    </a:p>
                  </a:txBody>
                  <a:tcPr/>
                </a:tc>
                <a:tc>
                  <a:txBody>
                    <a:bodyPr/>
                    <a:lstStyle/>
                    <a:p>
                      <a:r>
                        <a:rPr lang="en-US" dirty="0" smtClean="0">
                          <a:solidFill>
                            <a:schemeClr val="bg2">
                              <a:lumMod val="75000"/>
                            </a:schemeClr>
                          </a:solidFill>
                        </a:rPr>
                        <a:t>0.92</a:t>
                      </a:r>
                      <a:endParaRPr lang="en-US" dirty="0">
                        <a:solidFill>
                          <a:schemeClr val="bg2">
                            <a:lumMod val="75000"/>
                          </a:schemeClr>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1287CA"/>
                          </a:solidFill>
                        </a:rPr>
                        <a:t>Fabricated Metal Product Mfg.</a:t>
                      </a:r>
                    </a:p>
                  </a:txBody>
                  <a:tcPr/>
                </a:tc>
                <a:tc>
                  <a:txBody>
                    <a:bodyPr/>
                    <a:lstStyle/>
                    <a:p>
                      <a:r>
                        <a:rPr lang="en-US" dirty="0" smtClean="0">
                          <a:solidFill>
                            <a:schemeClr val="bg2">
                              <a:lumMod val="75000"/>
                            </a:schemeClr>
                          </a:solidFill>
                        </a:rPr>
                        <a:t>1.32</a:t>
                      </a:r>
                      <a:endParaRPr lang="en-US" dirty="0">
                        <a:solidFill>
                          <a:schemeClr val="bg2">
                            <a:lumMod val="75000"/>
                          </a:schemeClr>
                        </a:solidFill>
                      </a:endParaRPr>
                    </a:p>
                  </a:txBody>
                  <a:tcPr/>
                </a:tc>
                <a:tc>
                  <a:txBody>
                    <a:bodyPr/>
                    <a:lstStyle/>
                    <a:p>
                      <a:r>
                        <a:rPr lang="en-US" dirty="0" smtClean="0">
                          <a:solidFill>
                            <a:schemeClr val="bg2">
                              <a:lumMod val="75000"/>
                            </a:schemeClr>
                          </a:solidFill>
                        </a:rPr>
                        <a:t>1.27</a:t>
                      </a:r>
                      <a:endParaRPr lang="en-US" dirty="0">
                        <a:solidFill>
                          <a:schemeClr val="bg2">
                            <a:lumMod val="75000"/>
                          </a:schemeClr>
                        </a:solidFill>
                      </a:endParaRPr>
                    </a:p>
                  </a:txBody>
                  <a:tcPr/>
                </a:tc>
                <a:tc>
                  <a:txBody>
                    <a:bodyPr/>
                    <a:lstStyle/>
                    <a:p>
                      <a:r>
                        <a:rPr lang="en-US" dirty="0" smtClean="0">
                          <a:solidFill>
                            <a:schemeClr val="bg2">
                              <a:lumMod val="75000"/>
                            </a:schemeClr>
                          </a:solidFill>
                        </a:rPr>
                        <a:t>1.25</a:t>
                      </a:r>
                      <a:endParaRPr lang="en-US" dirty="0">
                        <a:solidFill>
                          <a:schemeClr val="bg2">
                            <a:lumMod val="75000"/>
                          </a:schemeClr>
                        </a:solidFill>
                      </a:endParaRPr>
                    </a:p>
                  </a:txBody>
                  <a:tcPr/>
                </a:tc>
              </a:tr>
              <a:tr h="370840">
                <a:tc>
                  <a:txBody>
                    <a:bodyPr/>
                    <a:lstStyle/>
                    <a:p>
                      <a:r>
                        <a:rPr lang="en-US" sz="1400" dirty="0" smtClean="0"/>
                        <a:t>Electronic Equipment, Appliance &amp; Component Mfg.</a:t>
                      </a:r>
                      <a:endParaRPr lang="en-US" sz="1400" dirty="0"/>
                    </a:p>
                  </a:txBody>
                  <a:tcPr/>
                </a:tc>
                <a:tc>
                  <a:txBody>
                    <a:bodyPr/>
                    <a:lstStyle/>
                    <a:p>
                      <a:r>
                        <a:rPr lang="en-US" dirty="0" smtClean="0"/>
                        <a:t>1.10</a:t>
                      </a:r>
                      <a:endParaRPr lang="en-US" dirty="0"/>
                    </a:p>
                  </a:txBody>
                  <a:tcPr/>
                </a:tc>
                <a:tc>
                  <a:txBody>
                    <a:bodyPr/>
                    <a:lstStyle/>
                    <a:p>
                      <a:r>
                        <a:rPr lang="en-US" dirty="0" smtClean="0"/>
                        <a:t>0.49</a:t>
                      </a:r>
                      <a:endParaRPr lang="en-US" dirty="0"/>
                    </a:p>
                  </a:txBody>
                  <a:tcPr/>
                </a:tc>
                <a:tc>
                  <a:txBody>
                    <a:bodyPr/>
                    <a:lstStyle/>
                    <a:p>
                      <a:r>
                        <a:rPr lang="en-US" dirty="0" smtClean="0"/>
                        <a:t>0.50</a:t>
                      </a:r>
                      <a:endParaRPr lang="en-US" dirty="0"/>
                    </a:p>
                  </a:txBody>
                  <a:tcPr/>
                </a:tc>
              </a:tr>
              <a:tr h="370840">
                <a:tc>
                  <a:txBody>
                    <a:bodyPr/>
                    <a:lstStyle/>
                    <a:p>
                      <a:r>
                        <a:rPr lang="en-US" sz="1400" b="1" dirty="0" smtClean="0">
                          <a:solidFill>
                            <a:srgbClr val="1287CA"/>
                          </a:solidFill>
                        </a:rPr>
                        <a:t>Transportation Equipment Mfg.</a:t>
                      </a:r>
                      <a:endParaRPr lang="en-US" sz="1400" b="1" dirty="0">
                        <a:solidFill>
                          <a:srgbClr val="1287CA"/>
                        </a:solidFill>
                      </a:endParaRPr>
                    </a:p>
                  </a:txBody>
                  <a:tcPr/>
                </a:tc>
                <a:tc>
                  <a:txBody>
                    <a:bodyPr/>
                    <a:lstStyle/>
                    <a:p>
                      <a:r>
                        <a:rPr lang="en-US" dirty="0" smtClean="0">
                          <a:solidFill>
                            <a:schemeClr val="bg2">
                              <a:lumMod val="75000"/>
                            </a:schemeClr>
                          </a:solidFill>
                        </a:rPr>
                        <a:t>1.28</a:t>
                      </a:r>
                      <a:endParaRPr lang="en-US" dirty="0">
                        <a:solidFill>
                          <a:schemeClr val="bg2">
                            <a:lumMod val="75000"/>
                          </a:schemeClr>
                        </a:solidFill>
                      </a:endParaRPr>
                    </a:p>
                  </a:txBody>
                  <a:tcPr/>
                </a:tc>
                <a:tc>
                  <a:txBody>
                    <a:bodyPr/>
                    <a:lstStyle/>
                    <a:p>
                      <a:r>
                        <a:rPr lang="en-US" dirty="0" smtClean="0">
                          <a:solidFill>
                            <a:schemeClr val="bg2">
                              <a:lumMod val="75000"/>
                            </a:schemeClr>
                          </a:solidFill>
                        </a:rPr>
                        <a:t>1.27</a:t>
                      </a:r>
                      <a:endParaRPr lang="en-US" dirty="0">
                        <a:solidFill>
                          <a:schemeClr val="bg2">
                            <a:lumMod val="75000"/>
                          </a:schemeClr>
                        </a:solidFill>
                      </a:endParaRPr>
                    </a:p>
                  </a:txBody>
                  <a:tcPr/>
                </a:tc>
                <a:tc>
                  <a:txBody>
                    <a:bodyPr/>
                    <a:lstStyle/>
                    <a:p>
                      <a:r>
                        <a:rPr lang="en-US" dirty="0" smtClean="0">
                          <a:solidFill>
                            <a:schemeClr val="bg2">
                              <a:lumMod val="75000"/>
                            </a:schemeClr>
                          </a:solidFill>
                        </a:rPr>
                        <a:t>1.48</a:t>
                      </a:r>
                      <a:endParaRPr lang="en-US" dirty="0">
                        <a:solidFill>
                          <a:schemeClr val="bg2">
                            <a:lumMod val="75000"/>
                          </a:schemeClr>
                        </a:solidFill>
                      </a:endParaRPr>
                    </a:p>
                  </a:txBody>
                  <a:tcPr/>
                </a:tc>
              </a:tr>
              <a:tr h="370840">
                <a:tc>
                  <a:txBody>
                    <a:bodyPr/>
                    <a:lstStyle/>
                    <a:p>
                      <a:r>
                        <a:rPr lang="en-US" sz="1400" dirty="0" smtClean="0"/>
                        <a:t>Printing &amp; Publishing</a:t>
                      </a:r>
                      <a:endParaRPr lang="en-US" sz="1400" dirty="0"/>
                    </a:p>
                  </a:txBody>
                  <a:tcPr/>
                </a:tc>
                <a:tc>
                  <a:txBody>
                    <a:bodyPr/>
                    <a:lstStyle/>
                    <a:p>
                      <a:r>
                        <a:rPr lang="en-US" dirty="0" smtClean="0"/>
                        <a:t>1.27</a:t>
                      </a:r>
                      <a:endParaRPr lang="en-US" dirty="0"/>
                    </a:p>
                  </a:txBody>
                  <a:tcPr/>
                </a:tc>
                <a:tc>
                  <a:txBody>
                    <a:bodyPr/>
                    <a:lstStyle/>
                    <a:p>
                      <a:r>
                        <a:rPr lang="en-US" dirty="0" smtClean="0"/>
                        <a:t>1.09</a:t>
                      </a:r>
                      <a:endParaRPr lang="en-US" dirty="0"/>
                    </a:p>
                  </a:txBody>
                  <a:tcPr/>
                </a:tc>
                <a:tc>
                  <a:txBody>
                    <a:bodyPr/>
                    <a:lstStyle/>
                    <a:p>
                      <a:r>
                        <a:rPr lang="en-US" dirty="0" smtClean="0"/>
                        <a:t>0.85</a:t>
                      </a:r>
                      <a:endParaRPr lang="en-US" dirty="0"/>
                    </a:p>
                  </a:txBody>
                  <a:tcPr/>
                </a:tc>
              </a:tr>
            </a:tbl>
          </a:graphicData>
        </a:graphic>
      </p:graphicFrame>
    </p:spTree>
    <p:extLst>
      <p:ext uri="{BB962C8B-B14F-4D97-AF65-F5344CB8AC3E}">
        <p14:creationId xmlns:p14="http://schemas.microsoft.com/office/powerpoint/2010/main" val="276996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668" y="537838"/>
            <a:ext cx="7583487" cy="1044388"/>
          </a:xfrm>
        </p:spPr>
        <p:txBody>
          <a:bodyPr/>
          <a:lstStyle/>
          <a:p>
            <a:r>
              <a:rPr lang="en-US" sz="3600" dirty="0" smtClean="0"/>
              <a:t>Basic Employer Targets -- </a:t>
            </a:r>
            <a:r>
              <a:rPr lang="en-US" sz="3600" dirty="0">
                <a:solidFill>
                  <a:srgbClr val="FFFFFF"/>
                </a:solidFill>
              </a:rPr>
              <a:t>Manufacturing Supercluster</a:t>
            </a:r>
            <a:endParaRPr lang="en-US" sz="3600" dirty="0"/>
          </a:p>
        </p:txBody>
      </p:sp>
      <p:sp>
        <p:nvSpPr>
          <p:cNvPr id="3" name="Rectangle 2"/>
          <p:cNvSpPr/>
          <p:nvPr/>
        </p:nvSpPr>
        <p:spPr>
          <a:xfrm>
            <a:off x="523875" y="1742420"/>
            <a:ext cx="7839075" cy="2308324"/>
          </a:xfrm>
          <a:prstGeom prst="rect">
            <a:avLst/>
          </a:prstGeom>
        </p:spPr>
        <p:txBody>
          <a:bodyPr wrap="square">
            <a:spAutoFit/>
          </a:bodyPr>
          <a:lstStyle/>
          <a:p>
            <a:pPr marL="342900" indent="-342900">
              <a:buAutoNum type="arabicParenR"/>
            </a:pPr>
            <a:r>
              <a:rPr lang="en-US" sz="2400" smtClean="0">
                <a:solidFill>
                  <a:srgbClr val="FFFFFF"/>
                </a:solidFill>
              </a:rPr>
              <a:t>Primary </a:t>
            </a:r>
            <a:r>
              <a:rPr lang="en-US" sz="2400" dirty="0" smtClean="0">
                <a:solidFill>
                  <a:srgbClr val="FFFFFF"/>
                </a:solidFill>
              </a:rPr>
              <a:t>Metals</a:t>
            </a:r>
            <a:endParaRPr lang="en-US" sz="2400" dirty="0">
              <a:solidFill>
                <a:srgbClr val="FFFFFF"/>
              </a:solidFill>
            </a:endParaRPr>
          </a:p>
          <a:p>
            <a:pPr marL="342900" indent="-342900">
              <a:buAutoNum type="arabicParenR"/>
            </a:pPr>
            <a:r>
              <a:rPr lang="en-US" sz="2400" dirty="0" smtClean="0">
                <a:solidFill>
                  <a:srgbClr val="FFFFFF"/>
                </a:solidFill>
              </a:rPr>
              <a:t>Fabricated </a:t>
            </a:r>
            <a:r>
              <a:rPr lang="en-US" sz="2400" dirty="0">
                <a:solidFill>
                  <a:srgbClr val="FFFFFF"/>
                </a:solidFill>
              </a:rPr>
              <a:t>Metal </a:t>
            </a:r>
            <a:r>
              <a:rPr lang="en-US" sz="2400" dirty="0" smtClean="0">
                <a:solidFill>
                  <a:srgbClr val="FFFFFF"/>
                </a:solidFill>
              </a:rPr>
              <a:t>Products</a:t>
            </a:r>
            <a:endParaRPr lang="en-US" sz="2400" dirty="0">
              <a:solidFill>
                <a:srgbClr val="FFFFFF"/>
              </a:solidFill>
            </a:endParaRPr>
          </a:p>
          <a:p>
            <a:pPr marL="342900" indent="-342900">
              <a:buAutoNum type="arabicParenR"/>
            </a:pPr>
            <a:r>
              <a:rPr lang="en-US" sz="2400" dirty="0" smtClean="0">
                <a:solidFill>
                  <a:srgbClr val="FFFFFF"/>
                </a:solidFill>
              </a:rPr>
              <a:t>Machinery </a:t>
            </a:r>
          </a:p>
          <a:p>
            <a:pPr marL="342900" indent="-342900">
              <a:buAutoNum type="arabicParenR"/>
            </a:pPr>
            <a:r>
              <a:rPr lang="en-US" sz="2400" dirty="0" smtClean="0">
                <a:solidFill>
                  <a:srgbClr val="FFFFFF"/>
                </a:solidFill>
              </a:rPr>
              <a:t>Computer </a:t>
            </a:r>
            <a:r>
              <a:rPr lang="en-US" sz="2400" dirty="0">
                <a:solidFill>
                  <a:srgbClr val="FFFFFF"/>
                </a:solidFill>
              </a:rPr>
              <a:t>and Electronic </a:t>
            </a:r>
            <a:r>
              <a:rPr lang="en-US" sz="2400" dirty="0" smtClean="0">
                <a:solidFill>
                  <a:srgbClr val="FFFFFF"/>
                </a:solidFill>
              </a:rPr>
              <a:t>Products</a:t>
            </a:r>
          </a:p>
          <a:p>
            <a:pPr marL="342900" indent="-342900">
              <a:buAutoNum type="arabicParenR"/>
            </a:pPr>
            <a:r>
              <a:rPr lang="en-US" sz="2400" dirty="0" smtClean="0">
                <a:solidFill>
                  <a:srgbClr val="FFFFFF"/>
                </a:solidFill>
              </a:rPr>
              <a:t>Electrical </a:t>
            </a:r>
            <a:r>
              <a:rPr lang="en-US" sz="2400" dirty="0">
                <a:solidFill>
                  <a:srgbClr val="FFFFFF"/>
                </a:solidFill>
              </a:rPr>
              <a:t>Equipment, Appliance and </a:t>
            </a:r>
            <a:r>
              <a:rPr lang="en-US" sz="2400" dirty="0" smtClean="0">
                <a:solidFill>
                  <a:srgbClr val="FFFFFF"/>
                </a:solidFill>
              </a:rPr>
              <a:t>Components </a:t>
            </a:r>
          </a:p>
          <a:p>
            <a:pPr marL="342900" indent="-342900">
              <a:buAutoNum type="arabicParenR"/>
            </a:pPr>
            <a:r>
              <a:rPr lang="en-US" sz="2400" dirty="0" smtClean="0">
                <a:solidFill>
                  <a:srgbClr val="FFFFFF"/>
                </a:solidFill>
              </a:rPr>
              <a:t>Transportation </a:t>
            </a:r>
            <a:r>
              <a:rPr lang="en-US" sz="2400" dirty="0">
                <a:solidFill>
                  <a:srgbClr val="FFFFFF"/>
                </a:solidFill>
              </a:rPr>
              <a:t>Equipment</a:t>
            </a:r>
          </a:p>
        </p:txBody>
      </p:sp>
    </p:spTree>
    <p:extLst>
      <p:ext uri="{BB962C8B-B14F-4D97-AF65-F5344CB8AC3E}">
        <p14:creationId xmlns:p14="http://schemas.microsoft.com/office/powerpoint/2010/main" val="158723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941696"/>
            <a:ext cx="7583487" cy="3011739"/>
          </a:xfrm>
        </p:spPr>
        <p:txBody>
          <a:bodyPr/>
          <a:lstStyle/>
          <a:p>
            <a:r>
              <a:rPr lang="en-US" dirty="0" smtClean="0"/>
              <a:t>Why is this plan needed?</a:t>
            </a:r>
            <a:endParaRPr lang="en-US" dirty="0"/>
          </a:p>
        </p:txBody>
      </p:sp>
      <p:sp>
        <p:nvSpPr>
          <p:cNvPr id="3" name="Text Placeholder 2"/>
          <p:cNvSpPr>
            <a:spLocks noGrp="1"/>
          </p:cNvSpPr>
          <p:nvPr>
            <p:ph type="body" idx="1"/>
          </p:nvPr>
        </p:nvSpPr>
        <p:spPr/>
        <p:txBody>
          <a:bodyPr>
            <a:normAutofit lnSpcReduction="10000"/>
          </a:bodyPr>
          <a:lstStyle/>
          <a:p>
            <a:pPr marL="342900" indent="-342900">
              <a:buFont typeface="Arial" charset="0"/>
              <a:buChar char="•"/>
            </a:pPr>
            <a:r>
              <a:rPr lang="en-US" dirty="0" smtClean="0"/>
              <a:t>2006 Comprehensive Plan Recommendation for Interchange</a:t>
            </a:r>
          </a:p>
          <a:p>
            <a:pPr marL="342900" indent="-342900">
              <a:buFont typeface="Arial" charset="0"/>
              <a:buChar char="•"/>
            </a:pPr>
            <a:r>
              <a:rPr lang="en-US" dirty="0" smtClean="0"/>
              <a:t>Increasingly seen as “gateway” to Hendricks County</a:t>
            </a:r>
          </a:p>
          <a:p>
            <a:pPr marL="342900" indent="-342900">
              <a:buFont typeface="Arial" charset="0"/>
              <a:buChar char="•"/>
            </a:pPr>
            <a:r>
              <a:rPr lang="en-US" dirty="0" smtClean="0"/>
              <a:t>Development pressure will only increase</a:t>
            </a:r>
          </a:p>
          <a:p>
            <a:pPr marL="342900" indent="-342900">
              <a:buFont typeface="Arial" charset="0"/>
              <a:buChar char="•"/>
            </a:pPr>
            <a:r>
              <a:rPr lang="en-US" dirty="0" smtClean="0"/>
              <a:t>BEING PROACTIVE!</a:t>
            </a:r>
          </a:p>
          <a:p>
            <a:pPr marL="342900" indent="-342900">
              <a:buFont typeface="Arial" charset="0"/>
              <a:buChar char="•"/>
            </a:pPr>
            <a:endParaRPr lang="en-US" dirty="0"/>
          </a:p>
        </p:txBody>
      </p:sp>
    </p:spTree>
    <p:extLst>
      <p:ext uri="{BB962C8B-B14F-4D97-AF65-F5344CB8AC3E}">
        <p14:creationId xmlns:p14="http://schemas.microsoft.com/office/powerpoint/2010/main" val="1266056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79319"/>
            <a:ext cx="7583487" cy="1044388"/>
          </a:xfrm>
        </p:spPr>
        <p:txBody>
          <a:bodyPr/>
          <a:lstStyle/>
          <a:p>
            <a:r>
              <a:rPr lang="en-US" sz="3600" dirty="0" smtClean="0"/>
              <a:t>Basic Employer Targets – </a:t>
            </a:r>
            <a:br>
              <a:rPr lang="en-US" sz="3600" dirty="0" smtClean="0"/>
            </a:br>
            <a:r>
              <a:rPr lang="en-US" sz="3600" dirty="0" smtClean="0"/>
              <a:t>Business &amp; Financial Services</a:t>
            </a:r>
            <a:endParaRPr lang="en-US" sz="3600" dirty="0"/>
          </a:p>
        </p:txBody>
      </p:sp>
      <p:sp>
        <p:nvSpPr>
          <p:cNvPr id="3" name="Rectangle 2"/>
          <p:cNvSpPr/>
          <p:nvPr/>
        </p:nvSpPr>
        <p:spPr>
          <a:xfrm>
            <a:off x="428625" y="1656219"/>
            <a:ext cx="8175625" cy="3416320"/>
          </a:xfrm>
          <a:prstGeom prst="rect">
            <a:avLst/>
          </a:prstGeom>
        </p:spPr>
        <p:txBody>
          <a:bodyPr wrap="square">
            <a:spAutoFit/>
          </a:bodyPr>
          <a:lstStyle/>
          <a:p>
            <a:r>
              <a:rPr lang="en-US" sz="2400" dirty="0" smtClean="0">
                <a:solidFill>
                  <a:schemeClr val="bg1"/>
                </a:solidFill>
              </a:rPr>
              <a:t>Includes Professional &amp; Technical Services:</a:t>
            </a:r>
          </a:p>
          <a:p>
            <a:pPr marL="285750" indent="-285750">
              <a:buFont typeface="Arial"/>
              <a:buChar char="•"/>
            </a:pPr>
            <a:r>
              <a:rPr lang="en-US" sz="2400" dirty="0" smtClean="0">
                <a:solidFill>
                  <a:schemeClr val="bg1"/>
                </a:solidFill>
              </a:rPr>
              <a:t>Legal </a:t>
            </a:r>
            <a:endParaRPr lang="en-US" sz="2400" dirty="0">
              <a:solidFill>
                <a:schemeClr val="bg1"/>
              </a:solidFill>
            </a:endParaRPr>
          </a:p>
          <a:p>
            <a:pPr marL="285750" indent="-285750">
              <a:buFont typeface="Arial"/>
              <a:buChar char="•"/>
            </a:pPr>
            <a:r>
              <a:rPr lang="en-US" sz="2400" dirty="0">
                <a:solidFill>
                  <a:schemeClr val="bg1"/>
                </a:solidFill>
              </a:rPr>
              <a:t>Accounting, Tax Preparation, Bookkeeping, and Payroll </a:t>
            </a:r>
          </a:p>
          <a:p>
            <a:pPr marL="285750" indent="-285750">
              <a:buFont typeface="Arial"/>
              <a:buChar char="•"/>
            </a:pPr>
            <a:r>
              <a:rPr lang="en-US" sz="2400" dirty="0">
                <a:solidFill>
                  <a:schemeClr val="bg1"/>
                </a:solidFill>
              </a:rPr>
              <a:t>Architectural, Engineering, and </a:t>
            </a:r>
            <a:r>
              <a:rPr lang="en-US" sz="2400" dirty="0" smtClean="0">
                <a:solidFill>
                  <a:schemeClr val="bg1"/>
                </a:solidFill>
              </a:rPr>
              <a:t>Related</a:t>
            </a:r>
            <a:endParaRPr lang="en-US" sz="2400" dirty="0">
              <a:solidFill>
                <a:schemeClr val="bg1"/>
              </a:solidFill>
            </a:endParaRPr>
          </a:p>
          <a:p>
            <a:pPr marL="285750" indent="-285750">
              <a:buFont typeface="Arial"/>
              <a:buChar char="•"/>
            </a:pPr>
            <a:r>
              <a:rPr lang="en-US" sz="2400" dirty="0">
                <a:solidFill>
                  <a:schemeClr val="bg1"/>
                </a:solidFill>
              </a:rPr>
              <a:t>Specialized </a:t>
            </a:r>
            <a:r>
              <a:rPr lang="en-US" sz="2400" dirty="0" smtClean="0">
                <a:solidFill>
                  <a:schemeClr val="bg1"/>
                </a:solidFill>
              </a:rPr>
              <a:t>Design</a:t>
            </a:r>
            <a:endParaRPr lang="en-US" sz="2400" dirty="0">
              <a:solidFill>
                <a:schemeClr val="bg1"/>
              </a:solidFill>
            </a:endParaRPr>
          </a:p>
          <a:p>
            <a:pPr marL="285750" indent="-285750">
              <a:buFont typeface="Arial"/>
              <a:buChar char="•"/>
            </a:pPr>
            <a:r>
              <a:rPr lang="en-US" sz="2400" dirty="0">
                <a:solidFill>
                  <a:schemeClr val="bg1"/>
                </a:solidFill>
              </a:rPr>
              <a:t>Computer Systems Design and Related Services </a:t>
            </a:r>
          </a:p>
          <a:p>
            <a:pPr marL="285750" indent="-285750">
              <a:buFont typeface="Arial"/>
              <a:buChar char="•"/>
            </a:pPr>
            <a:r>
              <a:rPr lang="en-US" sz="2400" dirty="0">
                <a:solidFill>
                  <a:schemeClr val="bg1"/>
                </a:solidFill>
              </a:rPr>
              <a:t>Management, Scientific, and Technical </a:t>
            </a:r>
            <a:r>
              <a:rPr lang="en-US" sz="2400" dirty="0" smtClean="0">
                <a:solidFill>
                  <a:schemeClr val="bg1"/>
                </a:solidFill>
              </a:rPr>
              <a:t>Consulting</a:t>
            </a:r>
            <a:endParaRPr lang="en-US" sz="2400" dirty="0">
              <a:solidFill>
                <a:schemeClr val="bg1"/>
              </a:solidFill>
            </a:endParaRPr>
          </a:p>
          <a:p>
            <a:pPr marL="285750" indent="-285750">
              <a:buFont typeface="Arial"/>
              <a:buChar char="•"/>
            </a:pPr>
            <a:r>
              <a:rPr lang="en-US" sz="2400" dirty="0">
                <a:solidFill>
                  <a:schemeClr val="bg1"/>
                </a:solidFill>
              </a:rPr>
              <a:t>Scientific Research and </a:t>
            </a:r>
            <a:r>
              <a:rPr lang="en-US" sz="2400" dirty="0" smtClean="0">
                <a:solidFill>
                  <a:schemeClr val="bg1"/>
                </a:solidFill>
              </a:rPr>
              <a:t>Development</a:t>
            </a:r>
            <a:endParaRPr lang="en-US" sz="2400" dirty="0">
              <a:solidFill>
                <a:schemeClr val="bg1"/>
              </a:solidFill>
            </a:endParaRPr>
          </a:p>
          <a:p>
            <a:pPr marL="285750" indent="-285750">
              <a:buFont typeface="Arial"/>
              <a:buChar char="•"/>
            </a:pPr>
            <a:r>
              <a:rPr lang="en-US" sz="2400" dirty="0">
                <a:solidFill>
                  <a:schemeClr val="bg1"/>
                </a:solidFill>
              </a:rPr>
              <a:t>Advertising and Related Services</a:t>
            </a:r>
          </a:p>
        </p:txBody>
      </p:sp>
    </p:spTree>
    <p:extLst>
      <p:ext uri="{BB962C8B-B14F-4D97-AF65-F5344CB8AC3E}">
        <p14:creationId xmlns:p14="http://schemas.microsoft.com/office/powerpoint/2010/main" val="926056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a:t>
            </a:r>
            <a:endParaRPr lang="en-US" dirty="0"/>
          </a:p>
        </p:txBody>
      </p:sp>
      <p:sp>
        <p:nvSpPr>
          <p:cNvPr id="3" name="Text Placeholder 2"/>
          <p:cNvSpPr>
            <a:spLocks noGrp="1"/>
          </p:cNvSpPr>
          <p:nvPr>
            <p:ph type="body" idx="1"/>
          </p:nvPr>
        </p:nvSpPr>
        <p:spPr>
          <a:xfrm>
            <a:off x="779463" y="3950354"/>
            <a:ext cx="7914832" cy="1500187"/>
          </a:xfrm>
        </p:spPr>
        <p:txBody>
          <a:bodyPr>
            <a:normAutofit/>
          </a:bodyPr>
          <a:lstStyle/>
          <a:p>
            <a:r>
              <a:rPr lang="en-US" sz="2800" dirty="0" smtClean="0"/>
              <a:t>DRAFT SR 39 Gateway Corridor Plan</a:t>
            </a:r>
          </a:p>
          <a:p>
            <a:r>
              <a:rPr lang="en-US" sz="1800" i="1" dirty="0">
                <a:solidFill>
                  <a:schemeClr val="accent2"/>
                </a:solidFill>
              </a:rPr>
              <a:t>M</a:t>
            </a:r>
            <a:r>
              <a:rPr lang="en-US" sz="1800" i="1" dirty="0" smtClean="0">
                <a:solidFill>
                  <a:schemeClr val="accent2"/>
                </a:solidFill>
              </a:rPr>
              <a:t>uch </a:t>
            </a:r>
            <a:r>
              <a:rPr lang="en-US" sz="1800" i="1" dirty="0">
                <a:solidFill>
                  <a:schemeClr val="accent2"/>
                </a:solidFill>
              </a:rPr>
              <a:t>of what will drive the growth of the </a:t>
            </a:r>
            <a:r>
              <a:rPr lang="en-US" sz="1800" i="1" dirty="0" smtClean="0">
                <a:solidFill>
                  <a:schemeClr val="accent2"/>
                </a:solidFill>
              </a:rPr>
              <a:t>Corridor </a:t>
            </a:r>
            <a:r>
              <a:rPr lang="en-US" sz="1800" i="1" dirty="0">
                <a:solidFill>
                  <a:schemeClr val="accent2"/>
                </a:solidFill>
              </a:rPr>
              <a:t>is transportation related, </a:t>
            </a:r>
            <a:r>
              <a:rPr lang="en-US" sz="1800" i="1" dirty="0" smtClean="0">
                <a:solidFill>
                  <a:schemeClr val="accent2"/>
                </a:solidFill>
              </a:rPr>
              <a:t>but the County does not control SR 39 or I-70, so it is crucial to coordinate with INDOT</a:t>
            </a:r>
            <a:endParaRPr lang="en-US" sz="1800" i="1" dirty="0">
              <a:solidFill>
                <a:schemeClr val="accent2"/>
              </a:solidFill>
            </a:endParaRPr>
          </a:p>
        </p:txBody>
      </p:sp>
    </p:spTree>
    <p:extLst>
      <p:ext uri="{BB962C8B-B14F-4D97-AF65-F5344CB8AC3E}">
        <p14:creationId xmlns:p14="http://schemas.microsoft.com/office/powerpoint/2010/main" val="2111784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INDOT Plans </a:t>
            </a:r>
            <a:r>
              <a:rPr lang="en-US" sz="2400" i="1" dirty="0" smtClean="0"/>
              <a:t>(may be unfunded, unscheduled)</a:t>
            </a:r>
            <a:endParaRPr lang="en-US" sz="2400" i="1" dirty="0"/>
          </a:p>
        </p:txBody>
      </p:sp>
      <p:sp>
        <p:nvSpPr>
          <p:cNvPr id="3" name="Content Placeholder 2"/>
          <p:cNvSpPr>
            <a:spLocks noGrp="1"/>
          </p:cNvSpPr>
          <p:nvPr>
            <p:ph idx="1"/>
          </p:nvPr>
        </p:nvSpPr>
        <p:spPr>
          <a:xfrm>
            <a:off x="779463" y="1560300"/>
            <a:ext cx="7583487" cy="4612342"/>
          </a:xfrm>
        </p:spPr>
        <p:txBody>
          <a:bodyPr>
            <a:normAutofit fontScale="62500" lnSpcReduction="20000"/>
          </a:bodyPr>
          <a:lstStyle/>
          <a:p>
            <a:r>
              <a:rPr lang="en-US" sz="2900" b="1" dirty="0">
                <a:solidFill>
                  <a:schemeClr val="accent2"/>
                </a:solidFill>
              </a:rPr>
              <a:t>Exit 59 Interchange</a:t>
            </a:r>
            <a:r>
              <a:rPr lang="en-US" sz="2900" dirty="0">
                <a:solidFill>
                  <a:schemeClr val="accent2"/>
                </a:solidFill>
              </a:rPr>
              <a:t> </a:t>
            </a:r>
            <a:r>
              <a:rPr lang="en-US" sz="2900" dirty="0"/>
              <a:t>-- Congested Exit 59 Interchange at I-70/SR 39 is to be rebuilt.</a:t>
            </a:r>
          </a:p>
          <a:p>
            <a:r>
              <a:rPr lang="en-US" sz="2900" b="1" dirty="0">
                <a:solidFill>
                  <a:schemeClr val="accent2"/>
                </a:solidFill>
              </a:rPr>
              <a:t>I-70 Dedicated Truck Lanes</a:t>
            </a:r>
            <a:r>
              <a:rPr lang="en-US" sz="2900" dirty="0">
                <a:solidFill>
                  <a:schemeClr val="accent2"/>
                </a:solidFill>
              </a:rPr>
              <a:t> </a:t>
            </a:r>
            <a:r>
              <a:rPr lang="en-US" sz="2900" dirty="0"/>
              <a:t>–Widen existing 4-lane rural segments to a minimum of 6 lanes from state line to state line. May happen in conjunction with Exit 59 Interchange work.</a:t>
            </a:r>
          </a:p>
          <a:p>
            <a:r>
              <a:rPr lang="en-US" sz="2900" b="1" dirty="0">
                <a:solidFill>
                  <a:schemeClr val="accent2"/>
                </a:solidFill>
              </a:rPr>
              <a:t>Indiana Commerce Connector</a:t>
            </a:r>
            <a:r>
              <a:rPr lang="en-US" sz="2900" dirty="0">
                <a:solidFill>
                  <a:schemeClr val="accent2"/>
                </a:solidFill>
              </a:rPr>
              <a:t> </a:t>
            </a:r>
            <a:r>
              <a:rPr lang="en-US" sz="2900" dirty="0"/>
              <a:t>– Construct an outer loop outside I-465, and though the route would not be within the plan area, it would impact it. </a:t>
            </a:r>
          </a:p>
          <a:p>
            <a:r>
              <a:rPr lang="en-US" sz="2900" b="1" dirty="0">
                <a:solidFill>
                  <a:schemeClr val="accent2"/>
                </a:solidFill>
              </a:rPr>
              <a:t>I-70/I-74 Connector</a:t>
            </a:r>
            <a:r>
              <a:rPr lang="en-US" sz="2900" dirty="0">
                <a:solidFill>
                  <a:schemeClr val="accent2"/>
                </a:solidFill>
              </a:rPr>
              <a:t> </a:t>
            </a:r>
            <a:r>
              <a:rPr lang="en-US" sz="2900" dirty="0"/>
              <a:t>– Connect the two interstates near SR 39 with an Interstate Grade Road.</a:t>
            </a:r>
          </a:p>
          <a:p>
            <a:r>
              <a:rPr lang="en-US" sz="2900" b="1" dirty="0">
                <a:solidFill>
                  <a:schemeClr val="accent2"/>
                </a:solidFill>
              </a:rPr>
              <a:t>US Bicycle Route 50</a:t>
            </a:r>
            <a:r>
              <a:rPr lang="en-US" sz="2900" dirty="0">
                <a:solidFill>
                  <a:schemeClr val="accent2"/>
                </a:solidFill>
              </a:rPr>
              <a:t> </a:t>
            </a:r>
            <a:r>
              <a:rPr lang="en-US" sz="2900" dirty="0"/>
              <a:t>-- Part of a national “bicycle highway” system that will follow US 40 west through Belleville. </a:t>
            </a:r>
          </a:p>
          <a:p>
            <a:r>
              <a:rPr lang="en-US" sz="2900" b="1" dirty="0">
                <a:solidFill>
                  <a:schemeClr val="accent2"/>
                </a:solidFill>
              </a:rPr>
              <a:t>West Danville Truck Corridor</a:t>
            </a:r>
            <a:r>
              <a:rPr lang="en-US" sz="2900" dirty="0">
                <a:solidFill>
                  <a:schemeClr val="accent2"/>
                </a:solidFill>
              </a:rPr>
              <a:t> </a:t>
            </a:r>
            <a:r>
              <a:rPr lang="en-US" sz="2900" dirty="0"/>
              <a:t>–Build a new road from SR 39 at CR 200 W to SR 39 at N CR 200 W to S SR 39 at W CR 200 S. </a:t>
            </a:r>
          </a:p>
          <a:p>
            <a:endParaRPr lang="en-US" dirty="0"/>
          </a:p>
        </p:txBody>
      </p:sp>
    </p:spTree>
    <p:extLst>
      <p:ext uri="{BB962C8B-B14F-4D97-AF65-F5344CB8AC3E}">
        <p14:creationId xmlns:p14="http://schemas.microsoft.com/office/powerpoint/2010/main" val="315363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Results -- Transportation</a:t>
            </a:r>
            <a:endParaRPr lang="en-US" dirty="0"/>
          </a:p>
        </p:txBody>
      </p:sp>
      <p:sp>
        <p:nvSpPr>
          <p:cNvPr id="3" name="Content Placeholder 2"/>
          <p:cNvSpPr>
            <a:spLocks noGrp="1"/>
          </p:cNvSpPr>
          <p:nvPr>
            <p:ph idx="1"/>
          </p:nvPr>
        </p:nvSpPr>
        <p:spPr>
          <a:xfrm>
            <a:off x="779463" y="1605270"/>
            <a:ext cx="7583487" cy="4612342"/>
          </a:xfrm>
        </p:spPr>
        <p:txBody>
          <a:bodyPr>
            <a:normAutofit/>
          </a:bodyPr>
          <a:lstStyle/>
          <a:p>
            <a:r>
              <a:rPr lang="en-US" dirty="0"/>
              <a:t>Traffic safety and pedestrian/bicycle accommodations were </a:t>
            </a:r>
            <a:r>
              <a:rPr lang="en-US" dirty="0" smtClean="0"/>
              <a:t>top </a:t>
            </a:r>
            <a:r>
              <a:rPr lang="en-US" dirty="0"/>
              <a:t>two transportation issues </a:t>
            </a:r>
            <a:endParaRPr lang="en-US" dirty="0" smtClean="0"/>
          </a:p>
          <a:p>
            <a:r>
              <a:rPr lang="en-US" dirty="0" smtClean="0"/>
              <a:t>&gt;half agreed drivers speed </a:t>
            </a:r>
          </a:p>
          <a:p>
            <a:r>
              <a:rPr lang="en-US" dirty="0"/>
              <a:t>B</a:t>
            </a:r>
            <a:r>
              <a:rPr lang="en-US" dirty="0" smtClean="0"/>
              <a:t>iggest </a:t>
            </a:r>
            <a:r>
              <a:rPr lang="en-US" dirty="0"/>
              <a:t>traffic </a:t>
            </a:r>
            <a:r>
              <a:rPr lang="en-US" dirty="0" smtClean="0"/>
              <a:t>concerns:</a:t>
            </a:r>
            <a:endParaRPr lang="en-US" dirty="0"/>
          </a:p>
          <a:p>
            <a:pPr lvl="1"/>
            <a:r>
              <a:rPr lang="en-US" dirty="0"/>
              <a:t>Amount of semi-truck traffic (62</a:t>
            </a:r>
            <a:r>
              <a:rPr lang="en-US" dirty="0" smtClean="0"/>
              <a:t>%)</a:t>
            </a:r>
          </a:p>
          <a:p>
            <a:pPr lvl="1"/>
            <a:r>
              <a:rPr lang="en-US" dirty="0" smtClean="0"/>
              <a:t>High </a:t>
            </a:r>
            <a:r>
              <a:rPr lang="en-US" dirty="0"/>
              <a:t>traffic (38%) </a:t>
            </a:r>
            <a:endParaRPr lang="en-US" dirty="0" smtClean="0"/>
          </a:p>
          <a:p>
            <a:pPr lvl="1"/>
            <a:r>
              <a:rPr lang="en-US" dirty="0" smtClean="0"/>
              <a:t>No/inadequate </a:t>
            </a:r>
            <a:r>
              <a:rPr lang="en-US" dirty="0"/>
              <a:t>shoulders along road (31</a:t>
            </a:r>
            <a:r>
              <a:rPr lang="en-US" dirty="0" smtClean="0"/>
              <a:t>%)</a:t>
            </a:r>
            <a:endParaRPr lang="en-US" dirty="0"/>
          </a:p>
          <a:p>
            <a:endParaRPr lang="en-US" dirty="0"/>
          </a:p>
        </p:txBody>
      </p:sp>
    </p:spTree>
    <p:extLst>
      <p:ext uri="{BB962C8B-B14F-4D97-AF65-F5344CB8AC3E}">
        <p14:creationId xmlns:p14="http://schemas.microsoft.com/office/powerpoint/2010/main" val="77673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0"/>
            <a:ext cx="7583487" cy="1044388"/>
          </a:xfrm>
        </p:spPr>
        <p:txBody>
          <a:bodyPr/>
          <a:lstStyle/>
          <a:p>
            <a:r>
              <a:rPr lang="en-US" dirty="0" smtClean="0"/>
              <a:t>Community </a:t>
            </a:r>
            <a:r>
              <a:rPr lang="en-US" dirty="0"/>
              <a:t>Survey Results</a:t>
            </a:r>
          </a:p>
        </p:txBody>
      </p:sp>
      <p:sp>
        <p:nvSpPr>
          <p:cNvPr id="2" name="Rectangle 1"/>
          <p:cNvSpPr/>
          <p:nvPr/>
        </p:nvSpPr>
        <p:spPr>
          <a:xfrm>
            <a:off x="251190" y="1216277"/>
            <a:ext cx="8498819" cy="5909310"/>
          </a:xfrm>
          <a:prstGeom prst="rect">
            <a:avLst/>
          </a:prstGeom>
        </p:spPr>
        <p:txBody>
          <a:bodyPr wrap="square">
            <a:spAutoFit/>
          </a:bodyPr>
          <a:lstStyle/>
          <a:p>
            <a:r>
              <a:rPr lang="en-US" sz="2400" b="1" dirty="0" smtClean="0">
                <a:solidFill>
                  <a:srgbClr val="FFFFFF"/>
                </a:solidFill>
              </a:rPr>
              <a:t>Q15 </a:t>
            </a:r>
            <a:r>
              <a:rPr lang="en-US" sz="2400" b="1" dirty="0">
                <a:solidFill>
                  <a:srgbClr val="FFFFFF"/>
                </a:solidFill>
              </a:rPr>
              <a:t>The current level of </a:t>
            </a:r>
            <a:r>
              <a:rPr lang="en-US" sz="2400" b="1" u="sng" dirty="0">
                <a:solidFill>
                  <a:srgbClr val="FFFFFF"/>
                </a:solidFill>
              </a:rPr>
              <a:t>pedestrian accommodations </a:t>
            </a:r>
            <a:r>
              <a:rPr lang="en-US" sz="2400" b="1" dirty="0">
                <a:solidFill>
                  <a:srgbClr val="FFFFFF"/>
                </a:solidFill>
              </a:rPr>
              <a:t>on SR-39  (US 40 to I-70) is: </a:t>
            </a:r>
            <a:endParaRPr lang="en-US" sz="2400" b="1" dirty="0" smtClean="0">
              <a:solidFill>
                <a:schemeClr val="accent2"/>
              </a:solidFill>
            </a:endParaRPr>
          </a:p>
          <a:p>
            <a:r>
              <a:rPr lang="en-US" sz="2400" b="1" dirty="0" smtClean="0">
                <a:solidFill>
                  <a:schemeClr val="accent2"/>
                </a:solidFill>
              </a:rPr>
              <a:t>ALL</a:t>
            </a:r>
            <a:r>
              <a:rPr lang="en-US" sz="2400" b="1" dirty="0">
                <a:solidFill>
                  <a:schemeClr val="accent2"/>
                </a:solidFill>
              </a:rPr>
              <a:t>:</a:t>
            </a:r>
            <a:r>
              <a:rPr lang="en-US" sz="2400" b="1" i="1" dirty="0">
                <a:solidFill>
                  <a:srgbClr val="FFFFFF"/>
                </a:solidFill>
              </a:rPr>
              <a:t> </a:t>
            </a:r>
            <a:r>
              <a:rPr lang="en-US" sz="2400" i="1" dirty="0" smtClean="0">
                <a:solidFill>
                  <a:srgbClr val="FFFFFF"/>
                </a:solidFill>
              </a:rPr>
              <a:t>not </a:t>
            </a:r>
            <a:r>
              <a:rPr lang="en-US" sz="2400" i="1" dirty="0">
                <a:solidFill>
                  <a:srgbClr val="FFFFFF"/>
                </a:solidFill>
              </a:rPr>
              <a:t>adequate (</a:t>
            </a:r>
            <a:r>
              <a:rPr lang="en-US" sz="2400" i="1" dirty="0" smtClean="0">
                <a:solidFill>
                  <a:srgbClr val="FFFFFF"/>
                </a:solidFill>
              </a:rPr>
              <a:t>65%)</a:t>
            </a:r>
            <a:endParaRPr lang="en-US" sz="2400" i="1" dirty="0">
              <a:solidFill>
                <a:srgbClr val="FFFFFF"/>
              </a:solidFill>
            </a:endParaRPr>
          </a:p>
          <a:p>
            <a:r>
              <a:rPr lang="en-US" sz="2400" dirty="0" smtClean="0">
                <a:solidFill>
                  <a:srgbClr val="DDF53D"/>
                </a:solidFill>
              </a:rPr>
              <a:t>LIVES IN CORRIDOR: </a:t>
            </a:r>
            <a:r>
              <a:rPr lang="en-US" sz="2400" i="1" dirty="0" smtClean="0">
                <a:solidFill>
                  <a:srgbClr val="FFFFFF"/>
                </a:solidFill>
              </a:rPr>
              <a:t>not </a:t>
            </a:r>
            <a:r>
              <a:rPr lang="en-US" sz="2400" i="1" dirty="0">
                <a:solidFill>
                  <a:srgbClr val="FFFFFF"/>
                </a:solidFill>
              </a:rPr>
              <a:t>adequate (</a:t>
            </a:r>
            <a:r>
              <a:rPr lang="en-US" sz="2400" i="1" dirty="0" smtClean="0">
                <a:solidFill>
                  <a:srgbClr val="FFFFFF"/>
                </a:solidFill>
              </a:rPr>
              <a:t>64%)</a:t>
            </a:r>
            <a:endParaRPr lang="en-US" sz="2400" dirty="0">
              <a:solidFill>
                <a:srgbClr val="FFFFFF"/>
              </a:solidFill>
            </a:endParaRPr>
          </a:p>
          <a:p>
            <a:r>
              <a:rPr lang="en-US" sz="2400" dirty="0" smtClean="0">
                <a:solidFill>
                  <a:srgbClr val="DDF53D"/>
                </a:solidFill>
              </a:rPr>
              <a:t>WORKS IN CORRIDOR: </a:t>
            </a:r>
            <a:r>
              <a:rPr lang="en-US" sz="2400" i="1" dirty="0">
                <a:solidFill>
                  <a:srgbClr val="FFFFFF"/>
                </a:solidFill>
              </a:rPr>
              <a:t>not adequate (</a:t>
            </a:r>
            <a:r>
              <a:rPr lang="en-US" sz="2400" i="1" dirty="0" smtClean="0">
                <a:solidFill>
                  <a:srgbClr val="FFFFFF"/>
                </a:solidFill>
              </a:rPr>
              <a:t>66%)</a:t>
            </a:r>
            <a:endParaRPr lang="en-US" sz="2400" dirty="0" smtClean="0">
              <a:solidFill>
                <a:srgbClr val="DDF53D"/>
              </a:solidFill>
            </a:endParaRPr>
          </a:p>
          <a:p>
            <a:r>
              <a:rPr lang="en-US" sz="2400" dirty="0" smtClean="0">
                <a:solidFill>
                  <a:srgbClr val="DDF53D"/>
                </a:solidFill>
              </a:rPr>
              <a:t>VISITORS: </a:t>
            </a:r>
            <a:r>
              <a:rPr lang="en-US" sz="2400" i="1" dirty="0">
                <a:solidFill>
                  <a:srgbClr val="FFFFFF"/>
                </a:solidFill>
              </a:rPr>
              <a:t>not adequate (</a:t>
            </a:r>
            <a:r>
              <a:rPr lang="en-US" sz="2400" i="1" dirty="0" smtClean="0">
                <a:solidFill>
                  <a:srgbClr val="FFFFFF"/>
                </a:solidFill>
              </a:rPr>
              <a:t>67%</a:t>
            </a:r>
            <a:r>
              <a:rPr lang="en-US" sz="2400" i="1" dirty="0">
                <a:solidFill>
                  <a:srgbClr val="FFFFFF"/>
                </a:solidFill>
              </a:rPr>
              <a:t>)</a:t>
            </a:r>
          </a:p>
          <a:p>
            <a:endParaRPr lang="en-US" sz="2400" dirty="0">
              <a:solidFill>
                <a:srgbClr val="DDF53D"/>
              </a:solidFill>
            </a:endParaRPr>
          </a:p>
          <a:p>
            <a:r>
              <a:rPr lang="en-US" sz="2400" i="1" dirty="0">
                <a:solidFill>
                  <a:srgbClr val="FFFFFF"/>
                </a:solidFill>
              </a:rPr>
              <a:t> </a:t>
            </a:r>
            <a:r>
              <a:rPr lang="en-US" sz="2400" b="1" dirty="0">
                <a:solidFill>
                  <a:srgbClr val="FFFFFF"/>
                </a:solidFill>
              </a:rPr>
              <a:t>Q16 The current level of </a:t>
            </a:r>
            <a:r>
              <a:rPr lang="en-US" sz="2400" b="1" u="sng" dirty="0">
                <a:solidFill>
                  <a:srgbClr val="FFFFFF"/>
                </a:solidFill>
              </a:rPr>
              <a:t>bicycle accommodations</a:t>
            </a:r>
            <a:r>
              <a:rPr lang="en-US" sz="2400" b="1" dirty="0">
                <a:solidFill>
                  <a:srgbClr val="FFFFFF"/>
                </a:solidFill>
              </a:rPr>
              <a:t> on SR-39  (US 40 to I-70) is: </a:t>
            </a:r>
          </a:p>
          <a:p>
            <a:r>
              <a:rPr lang="en-US" sz="2400" b="1" dirty="0">
                <a:solidFill>
                  <a:srgbClr val="DDF53D"/>
                </a:solidFill>
              </a:rPr>
              <a:t>ALL:</a:t>
            </a:r>
            <a:r>
              <a:rPr lang="en-US" sz="2400" b="1" i="1" dirty="0">
                <a:solidFill>
                  <a:srgbClr val="FFFFFF"/>
                </a:solidFill>
              </a:rPr>
              <a:t> </a:t>
            </a:r>
            <a:r>
              <a:rPr lang="en-US" sz="2400" i="1" dirty="0">
                <a:solidFill>
                  <a:srgbClr val="FFFFFF"/>
                </a:solidFill>
              </a:rPr>
              <a:t>not adequate (66%)</a:t>
            </a:r>
          </a:p>
          <a:p>
            <a:r>
              <a:rPr lang="en-US" sz="2400" dirty="0">
                <a:solidFill>
                  <a:srgbClr val="DDF53D"/>
                </a:solidFill>
              </a:rPr>
              <a:t>LIVES IN CORRIDOR: </a:t>
            </a:r>
            <a:r>
              <a:rPr lang="en-US" sz="2400" i="1" dirty="0">
                <a:solidFill>
                  <a:srgbClr val="FFFFFF"/>
                </a:solidFill>
              </a:rPr>
              <a:t>not adequate (66%)</a:t>
            </a:r>
            <a:endParaRPr lang="en-US" sz="2400" dirty="0">
              <a:solidFill>
                <a:srgbClr val="DDF53D"/>
              </a:solidFill>
            </a:endParaRPr>
          </a:p>
          <a:p>
            <a:r>
              <a:rPr lang="en-US" sz="2400" dirty="0">
                <a:solidFill>
                  <a:srgbClr val="DDF53D"/>
                </a:solidFill>
              </a:rPr>
              <a:t>WORKS IN CORRIDOR: </a:t>
            </a:r>
            <a:r>
              <a:rPr lang="en-US" sz="2400" i="1" dirty="0">
                <a:solidFill>
                  <a:srgbClr val="FFFFFF"/>
                </a:solidFill>
              </a:rPr>
              <a:t>not adequate (66%)</a:t>
            </a:r>
            <a:endParaRPr lang="en-US" sz="2400" dirty="0">
              <a:solidFill>
                <a:srgbClr val="DDF53D"/>
              </a:solidFill>
            </a:endParaRPr>
          </a:p>
          <a:p>
            <a:r>
              <a:rPr lang="en-US" sz="2400" b="1" dirty="0">
                <a:solidFill>
                  <a:schemeClr val="accent2"/>
                </a:solidFill>
              </a:rPr>
              <a:t>VISITORS: </a:t>
            </a:r>
            <a:r>
              <a:rPr lang="en-US" sz="2400" i="1" dirty="0">
                <a:solidFill>
                  <a:srgbClr val="FFFFFF"/>
                </a:solidFill>
              </a:rPr>
              <a:t> not adequate (69%)</a:t>
            </a:r>
            <a:endParaRPr lang="en-US" sz="2400" dirty="0">
              <a:solidFill>
                <a:srgbClr val="DDF53D"/>
              </a:solidFill>
            </a:endParaRPr>
          </a:p>
          <a:p>
            <a:endParaRPr lang="en-US" sz="2400" i="1" dirty="0">
              <a:solidFill>
                <a:srgbClr val="FFFFFF"/>
              </a:solidFill>
            </a:endParaRPr>
          </a:p>
          <a:p>
            <a:r>
              <a:rPr lang="en-US" sz="2400" dirty="0">
                <a:solidFill>
                  <a:srgbClr val="FFFFFF"/>
                </a:solidFill>
              </a:rPr>
              <a:t> </a:t>
            </a:r>
          </a:p>
          <a:p>
            <a:r>
              <a:rPr lang="en-US" dirty="0"/>
              <a:t> </a:t>
            </a:r>
          </a:p>
        </p:txBody>
      </p:sp>
    </p:spTree>
    <p:extLst>
      <p:ext uri="{BB962C8B-B14F-4D97-AF65-F5344CB8AC3E}">
        <p14:creationId xmlns:p14="http://schemas.microsoft.com/office/powerpoint/2010/main" val="668277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8124694" cy="1044388"/>
          </a:xfrm>
        </p:spPr>
        <p:txBody>
          <a:bodyPr/>
          <a:lstStyle/>
          <a:p>
            <a:r>
              <a:rPr lang="en-US" b="1" dirty="0">
                <a:solidFill>
                  <a:schemeClr val="accent3">
                    <a:lumMod val="60000"/>
                    <a:lumOff val="40000"/>
                  </a:schemeClr>
                </a:solidFill>
              </a:rPr>
              <a:t>Transportation </a:t>
            </a:r>
            <a:r>
              <a:rPr lang="en-US" b="1" dirty="0" smtClean="0">
                <a:solidFill>
                  <a:schemeClr val="accent3">
                    <a:lumMod val="60000"/>
                    <a:lumOff val="40000"/>
                  </a:schemeClr>
                </a:solidFill>
              </a:rPr>
              <a:t>Recommendations</a:t>
            </a:r>
            <a:endParaRPr lang="en-US" dirty="0">
              <a:solidFill>
                <a:schemeClr val="accent3">
                  <a:lumMod val="60000"/>
                  <a:lumOff val="40000"/>
                </a:schemeClr>
              </a:solidFill>
            </a:endParaRPr>
          </a:p>
        </p:txBody>
      </p:sp>
      <p:sp>
        <p:nvSpPr>
          <p:cNvPr id="3" name="Content Placeholder 2"/>
          <p:cNvSpPr>
            <a:spLocks noGrp="1"/>
          </p:cNvSpPr>
          <p:nvPr>
            <p:ph idx="1"/>
          </p:nvPr>
        </p:nvSpPr>
        <p:spPr>
          <a:xfrm>
            <a:off x="449705" y="1425388"/>
            <a:ext cx="8259580" cy="4975412"/>
          </a:xfrm>
        </p:spPr>
        <p:txBody>
          <a:bodyPr>
            <a:normAutofit fontScale="47500" lnSpcReduction="20000"/>
          </a:bodyPr>
          <a:lstStyle/>
          <a:p>
            <a:pPr lvl="0"/>
            <a:r>
              <a:rPr lang="en-US" sz="3300" dirty="0" smtClean="0"/>
              <a:t>Work </a:t>
            </a:r>
            <a:r>
              <a:rPr lang="en-US" sz="3300" dirty="0"/>
              <a:t>with INDOT on accommodating bicycles and pedestrians in the corridor with a multi-use </a:t>
            </a:r>
            <a:r>
              <a:rPr lang="en-US" sz="3300" dirty="0" smtClean="0"/>
              <a:t>trail</a:t>
            </a:r>
          </a:p>
          <a:p>
            <a:pPr lvl="0"/>
            <a:r>
              <a:rPr lang="en-US" sz="3300" dirty="0" smtClean="0"/>
              <a:t>Require </a:t>
            </a:r>
            <a:r>
              <a:rPr lang="en-US" sz="3300" dirty="0"/>
              <a:t>a system of frontage roads or connected access drives along SR 39 with limited access and shared driveways</a:t>
            </a:r>
          </a:p>
          <a:p>
            <a:pPr lvl="0"/>
            <a:r>
              <a:rPr lang="en-US" sz="3300" dirty="0"/>
              <a:t>Work with INDOT to improve traffic safety in the corridor by implementing better signage and traffic calming provisions </a:t>
            </a:r>
          </a:p>
          <a:p>
            <a:pPr lvl="0"/>
            <a:r>
              <a:rPr lang="en-US" sz="3300" dirty="0"/>
              <a:t>Initiate regular communication with INDOT, Hoosier Rails-to-Trails, Central Indiana Bicycle Association and other stakeholders regarding US Bicycle Route 50</a:t>
            </a:r>
          </a:p>
          <a:p>
            <a:pPr lvl="0"/>
            <a:r>
              <a:rPr lang="en-US" sz="3300" dirty="0"/>
              <a:t>Coordinate with INDOT on the redesign and rebuilding of the Exit 59 Interchange </a:t>
            </a:r>
          </a:p>
          <a:p>
            <a:pPr lvl="0"/>
            <a:r>
              <a:rPr lang="en-US" sz="3300" dirty="0"/>
              <a:t>Continue to consider the State’s CONEXUS plans and coordinate locally if projects such as the Commerce Connector, the I-70/I-74 Connector and the Danville Bypass happen</a:t>
            </a:r>
          </a:p>
          <a:p>
            <a:pPr lvl="0"/>
            <a:r>
              <a:rPr lang="en-US" sz="3300" dirty="0"/>
              <a:t>Ensure that future improvements to SR 39 consider bus accommodations</a:t>
            </a:r>
          </a:p>
          <a:p>
            <a:pPr lvl="0"/>
            <a:r>
              <a:rPr lang="en-US" sz="3300" dirty="0"/>
              <a:t>Regularly evaluate and update the Thoroughfare Plan </a:t>
            </a:r>
          </a:p>
          <a:p>
            <a:endParaRPr lang="en-US" dirty="0"/>
          </a:p>
        </p:txBody>
      </p:sp>
    </p:spTree>
    <p:extLst>
      <p:ext uri="{BB962C8B-B14F-4D97-AF65-F5344CB8AC3E}">
        <p14:creationId xmlns:p14="http://schemas.microsoft.com/office/powerpoint/2010/main" val="1805781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Use &amp; Utilities</a:t>
            </a:r>
            <a:endParaRPr lang="en-US" dirty="0"/>
          </a:p>
        </p:txBody>
      </p:sp>
      <p:sp>
        <p:nvSpPr>
          <p:cNvPr id="3" name="Text Placeholder 2"/>
          <p:cNvSpPr>
            <a:spLocks noGrp="1"/>
          </p:cNvSpPr>
          <p:nvPr>
            <p:ph type="body" idx="1"/>
          </p:nvPr>
        </p:nvSpPr>
        <p:spPr/>
        <p:txBody>
          <a:bodyPr>
            <a:normAutofit/>
          </a:bodyPr>
          <a:lstStyle/>
          <a:p>
            <a:r>
              <a:rPr lang="en-US" sz="2800" dirty="0" smtClean="0"/>
              <a:t>DRAFT SR 39 Gateway Corridor Plan</a:t>
            </a:r>
          </a:p>
          <a:p>
            <a:r>
              <a:rPr lang="en-US" sz="1800" i="1" dirty="0" smtClean="0">
                <a:solidFill>
                  <a:schemeClr val="accent2"/>
                </a:solidFill>
              </a:rPr>
              <a:t>The Corridor contains 3 distinct areas: Belleville/US 40 on the north, the I-70/SR 39 Interchange on the south, and the central area in-between.</a:t>
            </a:r>
            <a:endParaRPr lang="en-US" sz="1800" i="1" dirty="0">
              <a:solidFill>
                <a:schemeClr val="accent2"/>
              </a:solidFill>
            </a:endParaRPr>
          </a:p>
        </p:txBody>
      </p:sp>
    </p:spTree>
    <p:extLst>
      <p:ext uri="{BB962C8B-B14F-4D97-AF65-F5344CB8AC3E}">
        <p14:creationId xmlns:p14="http://schemas.microsoft.com/office/powerpoint/2010/main" val="1580635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Utility Services</a:t>
            </a:r>
            <a:endParaRPr lang="en-US" dirty="0"/>
          </a:p>
        </p:txBody>
      </p:sp>
      <p:sp>
        <p:nvSpPr>
          <p:cNvPr id="3" name="Content Placeholder 2"/>
          <p:cNvSpPr>
            <a:spLocks noGrp="1"/>
          </p:cNvSpPr>
          <p:nvPr>
            <p:ph idx="1"/>
          </p:nvPr>
        </p:nvSpPr>
        <p:spPr>
          <a:xfrm>
            <a:off x="779463" y="1425388"/>
            <a:ext cx="7583487" cy="4612342"/>
          </a:xfrm>
        </p:spPr>
        <p:txBody>
          <a:bodyPr>
            <a:normAutofit fontScale="85000" lnSpcReduction="20000"/>
          </a:bodyPr>
          <a:lstStyle/>
          <a:p>
            <a:pPr marL="0" indent="0">
              <a:buNone/>
            </a:pPr>
            <a:r>
              <a:rPr lang="en-US" b="1" dirty="0" smtClean="0"/>
              <a:t>Electrical: Adequate</a:t>
            </a:r>
          </a:p>
          <a:p>
            <a:pPr marL="0" indent="0">
              <a:buNone/>
            </a:pPr>
            <a:r>
              <a:rPr lang="en-US" b="1" dirty="0" err="1" smtClean="0"/>
              <a:t>WiFi</a:t>
            </a:r>
            <a:r>
              <a:rPr lang="en-US" b="1" dirty="0" smtClean="0"/>
              <a:t>: Adequate</a:t>
            </a:r>
          </a:p>
          <a:p>
            <a:pPr marL="0" indent="0">
              <a:buNone/>
            </a:pPr>
            <a:r>
              <a:rPr lang="en-US" b="1" dirty="0" smtClean="0"/>
              <a:t>Cellular Service: Adequate</a:t>
            </a:r>
          </a:p>
          <a:p>
            <a:pPr marL="0" indent="0">
              <a:buNone/>
            </a:pPr>
            <a:r>
              <a:rPr lang="en-US" b="1" dirty="0" smtClean="0"/>
              <a:t>Water Service:</a:t>
            </a:r>
            <a:endParaRPr lang="en-US" dirty="0"/>
          </a:p>
          <a:p>
            <a:pPr lvl="0"/>
            <a:r>
              <a:rPr lang="en-US" dirty="0"/>
              <a:t>Plainfield at US 40/39 to Deer Creek Golf Course</a:t>
            </a:r>
          </a:p>
          <a:p>
            <a:pPr lvl="0"/>
            <a:r>
              <a:rPr lang="en-US" dirty="0"/>
              <a:t>CEG at SR 39/70 north to Deer </a:t>
            </a:r>
            <a:r>
              <a:rPr lang="en-US" dirty="0" smtClean="0"/>
              <a:t>Creek</a:t>
            </a:r>
            <a:endParaRPr lang="en-US" dirty="0"/>
          </a:p>
          <a:p>
            <a:pPr marL="0" lvl="0" indent="0">
              <a:buNone/>
            </a:pPr>
            <a:r>
              <a:rPr lang="en-US" dirty="0" smtClean="0"/>
              <a:t>Sewer Service:</a:t>
            </a:r>
          </a:p>
          <a:p>
            <a:pPr lvl="0"/>
            <a:r>
              <a:rPr lang="en-US" sz="1900" dirty="0"/>
              <a:t>Plainfield on the North end of corridor planning </a:t>
            </a:r>
            <a:r>
              <a:rPr lang="en-US" sz="1900" dirty="0" smtClean="0"/>
              <a:t>area</a:t>
            </a:r>
          </a:p>
          <a:p>
            <a:pPr lvl="1"/>
            <a:r>
              <a:rPr lang="en-US" sz="1500" dirty="0" smtClean="0"/>
              <a:t>Includes new interceptor </a:t>
            </a:r>
            <a:r>
              <a:rPr lang="en-US" sz="1500" dirty="0"/>
              <a:t>sewer project </a:t>
            </a:r>
            <a:r>
              <a:rPr lang="en-US" sz="1500" dirty="0" smtClean="0"/>
              <a:t>along </a:t>
            </a:r>
            <a:r>
              <a:rPr lang="en-US" sz="1500" dirty="0"/>
              <a:t>west fork </a:t>
            </a:r>
            <a:r>
              <a:rPr lang="en-US" sz="1500" dirty="0" smtClean="0"/>
              <a:t>of White </a:t>
            </a:r>
            <a:r>
              <a:rPr lang="en-US" sz="1500" dirty="0"/>
              <a:t>Lick Creek </a:t>
            </a:r>
            <a:r>
              <a:rPr lang="en-US" sz="1500" dirty="0" smtClean="0"/>
              <a:t>to eliminate Belleville </a:t>
            </a:r>
            <a:r>
              <a:rPr lang="en-US" sz="1500" dirty="0"/>
              <a:t>sewer plant and connection to </a:t>
            </a:r>
            <a:r>
              <a:rPr lang="en-US" sz="1500" dirty="0" smtClean="0"/>
              <a:t>Plainfield </a:t>
            </a:r>
            <a:r>
              <a:rPr lang="en-US" sz="1500" dirty="0"/>
              <a:t>south treatment </a:t>
            </a:r>
            <a:r>
              <a:rPr lang="en-US" sz="1500" dirty="0" smtClean="0"/>
              <a:t>plant </a:t>
            </a:r>
            <a:endParaRPr lang="en-US" sz="1500" dirty="0"/>
          </a:p>
          <a:p>
            <a:pPr lvl="0"/>
            <a:r>
              <a:rPr lang="en-US" sz="1900" dirty="0"/>
              <a:t>Hendricks County Regional Sewer District around the I-70/SR 39 Interchange</a:t>
            </a:r>
          </a:p>
          <a:p>
            <a:pPr lvl="0"/>
            <a:endParaRPr lang="en-US" dirty="0"/>
          </a:p>
          <a:p>
            <a:endParaRPr lang="en-US" dirty="0"/>
          </a:p>
        </p:txBody>
      </p:sp>
    </p:spTree>
    <p:extLst>
      <p:ext uri="{BB962C8B-B14F-4D97-AF65-F5344CB8AC3E}">
        <p14:creationId xmlns:p14="http://schemas.microsoft.com/office/powerpoint/2010/main" val="1818750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3">
                    <a:lumMod val="60000"/>
                    <a:lumOff val="40000"/>
                  </a:schemeClr>
                </a:solidFill>
              </a:rPr>
              <a:t>Utility </a:t>
            </a:r>
            <a:r>
              <a:rPr lang="en-US" b="1" dirty="0" smtClean="0">
                <a:solidFill>
                  <a:schemeClr val="accent3">
                    <a:lumMod val="60000"/>
                    <a:lumOff val="40000"/>
                  </a:schemeClr>
                </a:solidFill>
              </a:rPr>
              <a:t>Recommendations</a:t>
            </a:r>
            <a:endParaRPr lang="en-US" dirty="0">
              <a:solidFill>
                <a:schemeClr val="accent3">
                  <a:lumMod val="60000"/>
                  <a:lumOff val="40000"/>
                </a:schemeClr>
              </a:solidFill>
            </a:endParaRPr>
          </a:p>
        </p:txBody>
      </p:sp>
      <p:sp>
        <p:nvSpPr>
          <p:cNvPr id="3" name="Content Placeholder 2"/>
          <p:cNvSpPr>
            <a:spLocks noGrp="1"/>
          </p:cNvSpPr>
          <p:nvPr>
            <p:ph idx="1"/>
          </p:nvPr>
        </p:nvSpPr>
        <p:spPr/>
        <p:txBody>
          <a:bodyPr/>
          <a:lstStyle/>
          <a:p>
            <a:pPr lvl="0"/>
            <a:r>
              <a:rPr lang="en-US" sz="2400" dirty="0" smtClean="0"/>
              <a:t>Bury </a:t>
            </a:r>
            <a:r>
              <a:rPr lang="en-US" sz="2400" dirty="0"/>
              <a:t>utility lines within the corridor</a:t>
            </a:r>
          </a:p>
          <a:p>
            <a:pPr lvl="0"/>
            <a:r>
              <a:rPr lang="en-US" sz="2400" dirty="0"/>
              <a:t>Continue to notify and seek comments from utility companies about proposed development applications </a:t>
            </a:r>
          </a:p>
          <a:p>
            <a:pPr lvl="0"/>
            <a:r>
              <a:rPr lang="en-US" sz="2400" dirty="0" smtClean="0"/>
              <a:t>Continue to require </a:t>
            </a:r>
            <a:r>
              <a:rPr lang="en-US" sz="2400" dirty="0"/>
              <a:t>all new development to have public water/sewer</a:t>
            </a:r>
          </a:p>
          <a:p>
            <a:endParaRPr lang="en-US" dirty="0"/>
          </a:p>
        </p:txBody>
      </p:sp>
    </p:spTree>
    <p:extLst>
      <p:ext uri="{BB962C8B-B14F-4D97-AF65-F5344CB8AC3E}">
        <p14:creationId xmlns:p14="http://schemas.microsoft.com/office/powerpoint/2010/main" val="1513593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664" y="285699"/>
            <a:ext cx="7583487" cy="859909"/>
          </a:xfrm>
        </p:spPr>
        <p:txBody>
          <a:bodyPr/>
          <a:lstStyle/>
          <a:p>
            <a:r>
              <a:rPr lang="en-US" dirty="0" smtClean="0"/>
              <a:t>Land Use Character</a:t>
            </a:r>
            <a:endParaRPr lang="en-US" dirty="0"/>
          </a:p>
        </p:txBody>
      </p:sp>
      <p:sp>
        <p:nvSpPr>
          <p:cNvPr id="5" name="Text Box 4275"/>
          <p:cNvSpPr txBox="1"/>
          <p:nvPr/>
        </p:nvSpPr>
        <p:spPr>
          <a:xfrm>
            <a:off x="5597327" y="1745773"/>
            <a:ext cx="3546673" cy="7007197"/>
          </a:xfrm>
          <a:prstGeom prst="rect">
            <a:avLst/>
          </a:prstGeom>
          <a:ln/>
          <a:extLst>
            <a:ext uri="{C572A759-6A51-4108-AA02-DFA0A04FC94B}">
              <ma14:wrappingTextBoxFlag xmlns:ma14="http://schemas.microsoft.com/office/mac/drawingml/2011/main"/>
            </a:ext>
          </a:extLst>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400"/>
              </a:spcAft>
            </a:pPr>
            <a:r>
              <a:rPr lang="en-US" dirty="0">
                <a:solidFill>
                  <a:schemeClr val="bg1"/>
                </a:solidFill>
                <a:effectLst/>
                <a:ea typeface="ＭＳ ゴシック" charset="-128"/>
                <a:cs typeface="Times New Roman" charset="0"/>
              </a:rPr>
              <a:t>Rural character is generally described as:</a:t>
            </a:r>
          </a:p>
          <a:p>
            <a:pPr marL="342900" marR="0" lvl="0" indent="-342900">
              <a:spcBef>
                <a:spcPts val="0"/>
              </a:spcBef>
              <a:spcAft>
                <a:spcPts val="0"/>
              </a:spcAft>
              <a:buFont typeface="Wingdings" charset="2"/>
              <a:buChar char=""/>
              <a:tabLst>
                <a:tab pos="304800" algn="l"/>
              </a:tabLst>
            </a:pPr>
            <a:r>
              <a:rPr lang="en-US" dirty="0">
                <a:solidFill>
                  <a:schemeClr val="bg1"/>
                </a:solidFill>
                <a:effectLst/>
                <a:ea typeface="ＭＳ ゴシック" charset="-128"/>
                <a:cs typeface="Times New Roman" charset="0"/>
              </a:rPr>
              <a:t>Farmland</a:t>
            </a:r>
          </a:p>
          <a:p>
            <a:pPr marL="342900" marR="0" lvl="0" indent="-342900">
              <a:spcBef>
                <a:spcPts val="0"/>
              </a:spcBef>
              <a:spcAft>
                <a:spcPts val="0"/>
              </a:spcAft>
              <a:buFont typeface="Wingdings" charset="2"/>
              <a:buChar char=""/>
              <a:tabLst>
                <a:tab pos="304800" algn="l"/>
              </a:tabLst>
            </a:pPr>
            <a:r>
              <a:rPr lang="en-US" dirty="0">
                <a:solidFill>
                  <a:schemeClr val="bg1"/>
                </a:solidFill>
                <a:effectLst/>
                <a:ea typeface="ＭＳ ゴシック" charset="-128"/>
                <a:cs typeface="Times New Roman" charset="0"/>
              </a:rPr>
              <a:t>Rolling topography</a:t>
            </a:r>
          </a:p>
          <a:p>
            <a:pPr marL="342900" marR="0" lvl="0" indent="-342900">
              <a:spcBef>
                <a:spcPts val="0"/>
              </a:spcBef>
              <a:spcAft>
                <a:spcPts val="0"/>
              </a:spcAft>
              <a:buFont typeface="Wingdings" charset="2"/>
              <a:buChar char=""/>
              <a:tabLst>
                <a:tab pos="304800" algn="l"/>
              </a:tabLst>
            </a:pPr>
            <a:r>
              <a:rPr lang="en-US" dirty="0">
                <a:solidFill>
                  <a:schemeClr val="bg1"/>
                </a:solidFill>
                <a:effectLst/>
                <a:ea typeface="ＭＳ ゴシック" charset="-128"/>
                <a:cs typeface="Times New Roman" charset="0"/>
              </a:rPr>
              <a:t>Trees along fence rows</a:t>
            </a:r>
          </a:p>
          <a:p>
            <a:pPr marL="342900" marR="0" lvl="0" indent="-342900">
              <a:spcBef>
                <a:spcPts val="0"/>
              </a:spcBef>
              <a:spcAft>
                <a:spcPts val="0"/>
              </a:spcAft>
              <a:buFont typeface="Wingdings" charset="2"/>
              <a:buChar char=""/>
              <a:tabLst>
                <a:tab pos="304800" algn="l"/>
              </a:tabLst>
            </a:pPr>
            <a:r>
              <a:rPr lang="en-US" dirty="0">
                <a:solidFill>
                  <a:schemeClr val="bg1"/>
                </a:solidFill>
                <a:effectLst/>
                <a:ea typeface="ＭＳ ゴシック" charset="-128"/>
                <a:cs typeface="Times New Roman" charset="0"/>
              </a:rPr>
              <a:t>Street Trees</a:t>
            </a:r>
          </a:p>
          <a:p>
            <a:pPr marL="342900" marR="0" lvl="0" indent="-342900">
              <a:spcBef>
                <a:spcPts val="0"/>
              </a:spcBef>
              <a:spcAft>
                <a:spcPts val="0"/>
              </a:spcAft>
              <a:buFont typeface="Wingdings" charset="2"/>
              <a:buChar char=""/>
              <a:tabLst>
                <a:tab pos="304800" algn="l"/>
              </a:tabLst>
            </a:pPr>
            <a:r>
              <a:rPr lang="en-US" dirty="0">
                <a:solidFill>
                  <a:schemeClr val="bg1"/>
                </a:solidFill>
                <a:effectLst/>
                <a:ea typeface="ＭＳ ゴシック" charset="-128"/>
                <a:cs typeface="Times New Roman" charset="0"/>
              </a:rPr>
              <a:t>Hilly roads</a:t>
            </a:r>
          </a:p>
          <a:p>
            <a:pPr marL="342900" marR="0" lvl="0" indent="-342900">
              <a:spcBef>
                <a:spcPts val="0"/>
              </a:spcBef>
              <a:spcAft>
                <a:spcPts val="0"/>
              </a:spcAft>
              <a:buFont typeface="Wingdings" charset="2"/>
              <a:buChar char=""/>
              <a:tabLst>
                <a:tab pos="304800" algn="l"/>
              </a:tabLst>
            </a:pPr>
            <a:r>
              <a:rPr lang="en-US" dirty="0">
                <a:solidFill>
                  <a:schemeClr val="bg1"/>
                </a:solidFill>
                <a:effectLst/>
                <a:ea typeface="ＭＳ ゴシック" charset="-128"/>
                <a:cs typeface="Times New Roman" charset="0"/>
              </a:rPr>
              <a:t>Open views</a:t>
            </a:r>
          </a:p>
          <a:p>
            <a:pPr marL="342900" marR="0" lvl="0" indent="-342900">
              <a:spcBef>
                <a:spcPts val="0"/>
              </a:spcBef>
              <a:spcAft>
                <a:spcPts val="0"/>
              </a:spcAft>
              <a:buFont typeface="Wingdings" charset="2"/>
              <a:buChar char=""/>
              <a:tabLst>
                <a:tab pos="304800" algn="l"/>
              </a:tabLst>
            </a:pPr>
            <a:r>
              <a:rPr lang="en-US" dirty="0">
                <a:solidFill>
                  <a:schemeClr val="bg1"/>
                </a:solidFill>
                <a:effectLst/>
                <a:ea typeface="ＭＳ ゴシック" charset="-128"/>
                <a:cs typeface="Times New Roman" charset="0"/>
              </a:rPr>
              <a:t>Large residential lots</a:t>
            </a:r>
          </a:p>
          <a:p>
            <a:pPr marL="342900" marR="0" lvl="0" indent="-342900">
              <a:spcBef>
                <a:spcPts val="0"/>
              </a:spcBef>
              <a:spcAft>
                <a:spcPts val="0"/>
              </a:spcAft>
              <a:buFont typeface="Wingdings" charset="2"/>
              <a:buChar char=""/>
              <a:tabLst>
                <a:tab pos="304800" algn="l"/>
              </a:tabLst>
            </a:pPr>
            <a:r>
              <a:rPr lang="en-US" dirty="0">
                <a:solidFill>
                  <a:schemeClr val="bg1"/>
                </a:solidFill>
                <a:effectLst/>
                <a:ea typeface="ＭＳ ゴシック" charset="-128"/>
                <a:cs typeface="Times New Roman" charset="0"/>
              </a:rPr>
              <a:t>Low density subdivisions</a:t>
            </a:r>
          </a:p>
          <a:p>
            <a:pPr marL="342900" marR="0" lvl="0" indent="-342900">
              <a:spcBef>
                <a:spcPts val="0"/>
              </a:spcBef>
              <a:spcAft>
                <a:spcPts val="0"/>
              </a:spcAft>
              <a:buFont typeface="Wingdings" charset="2"/>
              <a:buChar char=""/>
              <a:tabLst>
                <a:tab pos="304800" algn="l"/>
              </a:tabLst>
            </a:pPr>
            <a:r>
              <a:rPr lang="en-US" dirty="0">
                <a:solidFill>
                  <a:schemeClr val="bg1"/>
                </a:solidFill>
                <a:effectLst/>
                <a:ea typeface="ＭＳ ゴシック" charset="-128"/>
                <a:cs typeface="Times New Roman" charset="0"/>
              </a:rPr>
              <a:t>Farm structures</a:t>
            </a:r>
          </a:p>
          <a:p>
            <a:pPr marL="342900" marR="0" lvl="0" indent="-342900">
              <a:spcBef>
                <a:spcPts val="0"/>
              </a:spcBef>
              <a:spcAft>
                <a:spcPts val="0"/>
              </a:spcAft>
              <a:buFont typeface="Wingdings" charset="2"/>
              <a:buChar char=""/>
              <a:tabLst>
                <a:tab pos="304800" algn="l"/>
              </a:tabLst>
            </a:pPr>
            <a:r>
              <a:rPr lang="en-US" dirty="0">
                <a:solidFill>
                  <a:schemeClr val="bg1"/>
                </a:solidFill>
                <a:effectLst/>
                <a:ea typeface="ＭＳ ゴシック" charset="-128"/>
                <a:cs typeface="Times New Roman" charset="0"/>
              </a:rPr>
              <a:t>Wetlands and small ponds</a:t>
            </a:r>
          </a:p>
          <a:p>
            <a:pPr marL="342900" marR="0" lvl="0" indent="-342900">
              <a:spcBef>
                <a:spcPts val="0"/>
              </a:spcBef>
              <a:spcAft>
                <a:spcPts val="0"/>
              </a:spcAft>
              <a:buFont typeface="Wingdings" charset="2"/>
              <a:buChar char=""/>
              <a:tabLst>
                <a:tab pos="304800" algn="l"/>
              </a:tabLst>
            </a:pPr>
            <a:r>
              <a:rPr lang="en-US" dirty="0">
                <a:solidFill>
                  <a:schemeClr val="bg1"/>
                </a:solidFill>
                <a:effectLst/>
                <a:ea typeface="ＭＳ ゴシック" charset="-128"/>
                <a:cs typeface="Times New Roman" charset="0"/>
              </a:rPr>
              <a:t>Low levels of light pollution</a:t>
            </a:r>
          </a:p>
          <a:p>
            <a:pPr marL="342900" marR="0" lvl="0" indent="-342900">
              <a:spcBef>
                <a:spcPts val="0"/>
              </a:spcBef>
              <a:spcAft>
                <a:spcPts val="0"/>
              </a:spcAft>
              <a:buFont typeface="Wingdings" charset="2"/>
              <a:buChar char=""/>
              <a:tabLst>
                <a:tab pos="304800" algn="l"/>
              </a:tabLst>
            </a:pPr>
            <a:r>
              <a:rPr lang="en-US" dirty="0">
                <a:solidFill>
                  <a:schemeClr val="bg1"/>
                </a:solidFill>
                <a:effectLst/>
                <a:ea typeface="ＭＳ ゴシック" charset="-128"/>
                <a:cs typeface="Times New Roman" charset="0"/>
              </a:rPr>
              <a:t>Homes on private wells and septic systems</a:t>
            </a:r>
          </a:p>
          <a:p>
            <a:pPr marL="342900" marR="0" lvl="0" indent="-342900">
              <a:spcBef>
                <a:spcPts val="0"/>
              </a:spcBef>
              <a:spcAft>
                <a:spcPts val="0"/>
              </a:spcAft>
              <a:buFont typeface="Wingdings" charset="2"/>
              <a:buChar char=""/>
              <a:tabLst>
                <a:tab pos="304800" algn="l"/>
              </a:tabLst>
            </a:pPr>
            <a:r>
              <a:rPr lang="en-US" dirty="0">
                <a:solidFill>
                  <a:schemeClr val="bg1"/>
                </a:solidFill>
                <a:effectLst/>
                <a:ea typeface="ＭＳ ゴシック" charset="-128"/>
                <a:cs typeface="Times New Roman" charset="0"/>
              </a:rPr>
              <a:t>Narrow </a:t>
            </a:r>
            <a:r>
              <a:rPr lang="en-US" dirty="0" smtClean="0">
                <a:solidFill>
                  <a:schemeClr val="bg1"/>
                </a:solidFill>
                <a:effectLst/>
                <a:ea typeface="ＭＳ ゴシック" charset="-128"/>
                <a:cs typeface="Times New Roman" charset="0"/>
              </a:rPr>
              <a:t>roads</a:t>
            </a:r>
            <a:endParaRPr lang="en-US" dirty="0">
              <a:solidFill>
                <a:schemeClr val="bg1"/>
              </a:solidFill>
              <a:effectLst/>
              <a:ea typeface="ＭＳ ゴシック" charset="-128"/>
              <a:cs typeface="Times New Roman" charset="0"/>
            </a:endParaRPr>
          </a:p>
        </p:txBody>
      </p:sp>
      <p:sp>
        <p:nvSpPr>
          <p:cNvPr id="6" name="Rectangle 5"/>
          <p:cNvSpPr>
            <a:spLocks noChangeArrowheads="1"/>
          </p:cNvSpPr>
          <p:nvPr/>
        </p:nvSpPr>
        <p:spPr bwMode="auto">
          <a:xfrm>
            <a:off x="0" y="272647"/>
            <a:ext cx="13671028" cy="64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21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16" y="1745773"/>
            <a:ext cx="5468411" cy="48228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0" y="3955647"/>
            <a:ext cx="13671028" cy="64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Rectangle 7"/>
          <p:cNvSpPr/>
          <p:nvPr/>
        </p:nvSpPr>
        <p:spPr>
          <a:xfrm>
            <a:off x="512664" y="1145608"/>
            <a:ext cx="8436464" cy="646331"/>
          </a:xfrm>
          <a:prstGeom prst="rect">
            <a:avLst/>
          </a:prstGeom>
        </p:spPr>
        <p:txBody>
          <a:bodyPr wrap="square">
            <a:spAutoFit/>
          </a:bodyPr>
          <a:lstStyle/>
          <a:p>
            <a:r>
              <a:rPr lang="en-US" dirty="0">
                <a:solidFill>
                  <a:schemeClr val="bg1"/>
                </a:solidFill>
                <a:latin typeface="Trebuchet MS" charset="0"/>
                <a:ea typeface="ＭＳ ゴシック" charset="-128"/>
                <a:cs typeface="Times New Roman" charset="0"/>
              </a:rPr>
              <a:t>The community survey asked what the identity of the SR 39 corridor is (Question 6), and the overwhelming response is Rural (80%). </a:t>
            </a:r>
            <a:endParaRPr lang="en-US" dirty="0">
              <a:solidFill>
                <a:schemeClr val="bg1"/>
              </a:solidFill>
              <a:effectLst/>
              <a:latin typeface="Trebuchet MS" charset="0"/>
              <a:ea typeface="ＭＳ ゴシック" charset="-128"/>
              <a:cs typeface="Times New Roman" charset="0"/>
            </a:endParaRPr>
          </a:p>
        </p:txBody>
      </p:sp>
    </p:spTree>
    <p:extLst>
      <p:ext uri="{BB962C8B-B14F-4D97-AF65-F5344CB8AC3E}">
        <p14:creationId xmlns:p14="http://schemas.microsoft.com/office/powerpoint/2010/main" val="426013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 Scope</a:t>
            </a:r>
            <a:endParaRPr lang="en-US" b="1" dirty="0"/>
          </a:p>
        </p:txBody>
      </p:sp>
      <p:sp>
        <p:nvSpPr>
          <p:cNvPr id="3" name="Content Placeholder 2"/>
          <p:cNvSpPr>
            <a:spLocks noGrp="1"/>
          </p:cNvSpPr>
          <p:nvPr>
            <p:ph idx="1"/>
          </p:nvPr>
        </p:nvSpPr>
        <p:spPr/>
        <p:txBody>
          <a:bodyPr>
            <a:normAutofit/>
          </a:bodyPr>
          <a:lstStyle/>
          <a:p>
            <a:pPr marL="752475" lvl="1" indent="-457200">
              <a:buFont typeface="+mj-lt"/>
              <a:buAutoNum type="arabicPeriod"/>
            </a:pPr>
            <a:r>
              <a:rPr lang="en-US" sz="2800" dirty="0" smtClean="0"/>
              <a:t>Non-residential </a:t>
            </a:r>
            <a:r>
              <a:rPr lang="en-US" sz="2800" dirty="0"/>
              <a:t>development recommendations for the Exit 59 </a:t>
            </a:r>
            <a:r>
              <a:rPr lang="en-US" sz="2800" dirty="0" smtClean="0"/>
              <a:t>area</a:t>
            </a:r>
            <a:r>
              <a:rPr lang="en-US" sz="2800" dirty="0"/>
              <a:t> </a:t>
            </a:r>
            <a:endParaRPr lang="en-US" sz="2800" dirty="0" smtClean="0"/>
          </a:p>
          <a:p>
            <a:pPr marL="752475" lvl="1" indent="-457200">
              <a:buFont typeface="+mj-lt"/>
              <a:buAutoNum type="arabicPeriod"/>
            </a:pPr>
            <a:r>
              <a:rPr lang="en-US" sz="2800" dirty="0" smtClean="0"/>
              <a:t>General </a:t>
            </a:r>
            <a:r>
              <a:rPr lang="en-US" sz="2800" dirty="0"/>
              <a:t>residential and non-residential development recommendations for the Belleville/US 40 </a:t>
            </a:r>
            <a:r>
              <a:rPr lang="en-US" sz="2800" dirty="0" smtClean="0"/>
              <a:t>corridor</a:t>
            </a:r>
            <a:endParaRPr lang="en-US" sz="2800" dirty="0"/>
          </a:p>
          <a:p>
            <a:pPr marL="752475" lvl="1" indent="-457200">
              <a:buFont typeface="+mj-lt"/>
              <a:buAutoNum type="arabicPeriod"/>
            </a:pPr>
            <a:r>
              <a:rPr lang="en-US" sz="2800" dirty="0" smtClean="0"/>
              <a:t>Streetscape </a:t>
            </a:r>
            <a:r>
              <a:rPr lang="en-US" sz="2800" dirty="0"/>
              <a:t>and design recommendations for SR 39 between Belleville and Exit </a:t>
            </a:r>
            <a:r>
              <a:rPr lang="en-US" sz="2800" dirty="0" smtClean="0"/>
              <a:t>59</a:t>
            </a:r>
            <a:endParaRPr lang="en-US" sz="2800" dirty="0"/>
          </a:p>
          <a:p>
            <a:endParaRPr lang="en-US" dirty="0"/>
          </a:p>
        </p:txBody>
      </p:sp>
    </p:spTree>
    <p:extLst>
      <p:ext uri="{BB962C8B-B14F-4D97-AF65-F5344CB8AC3E}">
        <p14:creationId xmlns:p14="http://schemas.microsoft.com/office/powerpoint/2010/main" val="1405705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Community </a:t>
            </a:r>
            <a:r>
              <a:rPr lang="en-US" b="1" dirty="0" smtClean="0"/>
              <a:t>Survey – Land Use</a:t>
            </a:r>
            <a:endParaRPr lang="en-US" dirty="0"/>
          </a:p>
        </p:txBody>
      </p:sp>
      <p:sp>
        <p:nvSpPr>
          <p:cNvPr id="3" name="Content Placeholder 2"/>
          <p:cNvSpPr>
            <a:spLocks noGrp="1"/>
          </p:cNvSpPr>
          <p:nvPr>
            <p:ph idx="1"/>
          </p:nvPr>
        </p:nvSpPr>
        <p:spPr/>
        <p:txBody>
          <a:bodyPr>
            <a:normAutofit lnSpcReduction="10000"/>
          </a:bodyPr>
          <a:lstStyle/>
          <a:p>
            <a:r>
              <a:rPr lang="en-US" sz="2000" b="1" dirty="0">
                <a:solidFill>
                  <a:srgbClr val="FFFFFF"/>
                </a:solidFill>
              </a:rPr>
              <a:t>Q8 What housing does the corridor need more </a:t>
            </a:r>
            <a:r>
              <a:rPr lang="en-US" sz="2000" b="1" dirty="0" smtClean="0">
                <a:solidFill>
                  <a:srgbClr val="FFFFFF"/>
                </a:solidFill>
              </a:rPr>
              <a:t>of?</a:t>
            </a:r>
            <a:r>
              <a:rPr lang="en-US" sz="2000" dirty="0">
                <a:solidFill>
                  <a:srgbClr val="FFFFFF"/>
                </a:solidFill>
              </a:rPr>
              <a:t> </a:t>
            </a:r>
            <a:r>
              <a:rPr lang="en-US" sz="2000" dirty="0" smtClean="0">
                <a:solidFill>
                  <a:srgbClr val="FFFFFF"/>
                </a:solidFill>
              </a:rPr>
              <a:t>        </a:t>
            </a:r>
            <a:r>
              <a:rPr lang="en-US" b="1" dirty="0" smtClean="0"/>
              <a:t>New Housing</a:t>
            </a:r>
            <a:r>
              <a:rPr lang="en-US" dirty="0"/>
              <a:t> </a:t>
            </a:r>
            <a:r>
              <a:rPr lang="en-US" dirty="0" smtClean="0"/>
              <a:t>Top Answers: </a:t>
            </a:r>
          </a:p>
          <a:p>
            <a:pPr lvl="1"/>
            <a:r>
              <a:rPr lang="en-US" dirty="0" smtClean="0"/>
              <a:t>Large </a:t>
            </a:r>
            <a:r>
              <a:rPr lang="en-US" dirty="0"/>
              <a:t>single-family </a:t>
            </a:r>
            <a:r>
              <a:rPr lang="en-US" dirty="0" smtClean="0"/>
              <a:t>homes</a:t>
            </a:r>
          </a:p>
          <a:p>
            <a:pPr lvl="1"/>
            <a:r>
              <a:rPr lang="en-US" dirty="0"/>
              <a:t>S</a:t>
            </a:r>
            <a:r>
              <a:rPr lang="en-US" dirty="0" smtClean="0"/>
              <a:t>mall </a:t>
            </a:r>
            <a:r>
              <a:rPr lang="en-US" dirty="0"/>
              <a:t>single-family </a:t>
            </a:r>
            <a:r>
              <a:rPr lang="en-US" dirty="0" smtClean="0"/>
              <a:t>homes </a:t>
            </a:r>
          </a:p>
          <a:p>
            <a:pPr lvl="1"/>
            <a:r>
              <a:rPr lang="en-US" dirty="0"/>
              <a:t>M</a:t>
            </a:r>
            <a:r>
              <a:rPr lang="en-US" dirty="0" smtClean="0"/>
              <a:t>ore </a:t>
            </a:r>
            <a:r>
              <a:rPr lang="en-US" dirty="0"/>
              <a:t>senior housing or no more </a:t>
            </a:r>
            <a:r>
              <a:rPr lang="en-US" dirty="0" smtClean="0"/>
              <a:t>housing (residents)</a:t>
            </a:r>
          </a:p>
          <a:p>
            <a:pPr lvl="1"/>
            <a:r>
              <a:rPr lang="en-US" dirty="0"/>
              <a:t>H</a:t>
            </a:r>
            <a:r>
              <a:rPr lang="en-US" dirty="0" smtClean="0"/>
              <a:t>igher </a:t>
            </a:r>
            <a:r>
              <a:rPr lang="en-US" dirty="0"/>
              <a:t>density </a:t>
            </a:r>
            <a:r>
              <a:rPr lang="en-US" dirty="0" smtClean="0"/>
              <a:t>apartments</a:t>
            </a:r>
            <a:r>
              <a:rPr lang="en-US" dirty="0"/>
              <a:t> </a:t>
            </a:r>
            <a:r>
              <a:rPr lang="en-US" dirty="0" smtClean="0"/>
              <a:t>(workers)</a:t>
            </a:r>
            <a:endParaRPr lang="en-US" dirty="0"/>
          </a:p>
          <a:p>
            <a:r>
              <a:rPr lang="en-US" sz="2000" b="1" dirty="0">
                <a:solidFill>
                  <a:srgbClr val="FFFFFF"/>
                </a:solidFill>
              </a:rPr>
              <a:t>Q9 Should existing AG and single-family land uses be protected? </a:t>
            </a:r>
            <a:r>
              <a:rPr lang="en-US" sz="2000" b="1" dirty="0" smtClean="0">
                <a:solidFill>
                  <a:srgbClr val="FFFFFF"/>
                </a:solidFill>
              </a:rPr>
              <a:t>           </a:t>
            </a:r>
            <a:endParaRPr lang="en-US" dirty="0" smtClean="0"/>
          </a:p>
          <a:p>
            <a:pPr lvl="1"/>
            <a:r>
              <a:rPr lang="en-US" dirty="0" smtClean="0"/>
              <a:t>&gt;3/4 said protect existing </a:t>
            </a:r>
            <a:r>
              <a:rPr lang="en-US" dirty="0"/>
              <a:t>agricultural and single-family </a:t>
            </a:r>
            <a:endParaRPr lang="en-US" dirty="0" smtClean="0"/>
          </a:p>
          <a:p>
            <a:pPr lvl="1"/>
            <a:r>
              <a:rPr lang="en-US" dirty="0" smtClean="0"/>
              <a:t>60</a:t>
            </a:r>
            <a:r>
              <a:rPr lang="en-US" dirty="0"/>
              <a:t>% </a:t>
            </a:r>
            <a:r>
              <a:rPr lang="en-US" dirty="0" smtClean="0"/>
              <a:t>support </a:t>
            </a:r>
            <a:r>
              <a:rPr lang="en-US" dirty="0"/>
              <a:t>restrictive zoning </a:t>
            </a:r>
            <a:r>
              <a:rPr lang="en-US" dirty="0" smtClean="0"/>
              <a:t>to protect, </a:t>
            </a:r>
            <a:r>
              <a:rPr lang="en-US" dirty="0"/>
              <a:t>with no-build easements, screening and large setbacks as other </a:t>
            </a:r>
            <a:r>
              <a:rPr lang="en-US" dirty="0" smtClean="0"/>
              <a:t>alternatives</a:t>
            </a:r>
            <a:endParaRPr lang="en-US" dirty="0"/>
          </a:p>
        </p:txBody>
      </p:sp>
    </p:spTree>
    <p:extLst>
      <p:ext uri="{BB962C8B-B14F-4D97-AF65-F5344CB8AC3E}">
        <p14:creationId xmlns:p14="http://schemas.microsoft.com/office/powerpoint/2010/main" val="1131418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141194"/>
            <a:ext cx="7583487" cy="1044388"/>
          </a:xfrm>
        </p:spPr>
        <p:txBody>
          <a:bodyPr/>
          <a:lstStyle/>
          <a:p>
            <a:r>
              <a:rPr lang="en-US" dirty="0" smtClean="0"/>
              <a:t>Community </a:t>
            </a:r>
            <a:r>
              <a:rPr lang="en-US" dirty="0"/>
              <a:t>Survey Results</a:t>
            </a:r>
          </a:p>
        </p:txBody>
      </p:sp>
      <p:sp>
        <p:nvSpPr>
          <p:cNvPr id="2" name="Rectangle 1"/>
          <p:cNvSpPr/>
          <p:nvPr/>
        </p:nvSpPr>
        <p:spPr>
          <a:xfrm>
            <a:off x="238125" y="919069"/>
            <a:ext cx="8699500" cy="5632311"/>
          </a:xfrm>
          <a:prstGeom prst="rect">
            <a:avLst/>
          </a:prstGeom>
        </p:spPr>
        <p:txBody>
          <a:bodyPr wrap="square">
            <a:spAutoFit/>
          </a:bodyPr>
          <a:lstStyle/>
          <a:p>
            <a:r>
              <a:rPr lang="en-US" sz="2400" b="1" dirty="0">
                <a:solidFill>
                  <a:srgbClr val="FFFFFF"/>
                </a:solidFill>
              </a:rPr>
              <a:t>Q12</a:t>
            </a:r>
            <a:r>
              <a:rPr lang="en-US" sz="2400" dirty="0">
                <a:solidFill>
                  <a:srgbClr val="FFFFFF"/>
                </a:solidFill>
              </a:rPr>
              <a:t> </a:t>
            </a:r>
            <a:r>
              <a:rPr lang="en-US" sz="2400" b="1" dirty="0">
                <a:solidFill>
                  <a:srgbClr val="FFFFFF"/>
                </a:solidFill>
              </a:rPr>
              <a:t>What land uses do you think are appropriate in the corridor planning area? </a:t>
            </a:r>
            <a:r>
              <a:rPr lang="en-US" sz="2400" dirty="0">
                <a:solidFill>
                  <a:srgbClr val="FFFFFF"/>
                </a:solidFill>
              </a:rPr>
              <a:t>(top answers in order of popularity</a:t>
            </a:r>
            <a:r>
              <a:rPr lang="en-US" sz="2400" dirty="0" smtClean="0">
                <a:solidFill>
                  <a:srgbClr val="FFFFFF"/>
                </a:solidFill>
              </a:rPr>
              <a:t>)</a:t>
            </a:r>
          </a:p>
          <a:p>
            <a:endParaRPr lang="en-US" sz="2400" dirty="0">
              <a:solidFill>
                <a:srgbClr val="FFFFFF"/>
              </a:solidFill>
            </a:endParaRPr>
          </a:p>
          <a:p>
            <a:pPr lvl="0"/>
            <a:r>
              <a:rPr lang="en-US" sz="2400" b="1" u="sng" dirty="0" smtClean="0">
                <a:solidFill>
                  <a:srgbClr val="FFFFFF"/>
                </a:solidFill>
              </a:rPr>
              <a:t>In </a:t>
            </a:r>
            <a:r>
              <a:rPr lang="en-US" sz="2400" b="1" u="sng" dirty="0">
                <a:solidFill>
                  <a:srgbClr val="FFFFFF"/>
                </a:solidFill>
              </a:rPr>
              <a:t>Belleville:</a:t>
            </a:r>
            <a:r>
              <a:rPr lang="en-US" sz="2400" b="1" dirty="0">
                <a:solidFill>
                  <a:srgbClr val="FFFFFF"/>
                </a:solidFill>
              </a:rPr>
              <a:t> </a:t>
            </a:r>
            <a:endParaRPr lang="en-US" sz="2400" b="1" dirty="0" smtClean="0">
              <a:solidFill>
                <a:srgbClr val="FFFFFF"/>
              </a:solidFill>
            </a:endParaRPr>
          </a:p>
          <a:p>
            <a:pPr lvl="0"/>
            <a:r>
              <a:rPr lang="en-US" sz="2400" b="1" dirty="0" smtClean="0">
                <a:solidFill>
                  <a:schemeClr val="accent2"/>
                </a:solidFill>
              </a:rPr>
              <a:t>ALL: </a:t>
            </a:r>
            <a:r>
              <a:rPr lang="en-US" sz="2400" i="1" dirty="0" smtClean="0">
                <a:solidFill>
                  <a:srgbClr val="DDF53D"/>
                </a:solidFill>
              </a:rPr>
              <a:t>Single</a:t>
            </a:r>
            <a:r>
              <a:rPr lang="en-US" sz="2400" i="1" dirty="0">
                <a:solidFill>
                  <a:srgbClr val="DDF53D"/>
                </a:solidFill>
              </a:rPr>
              <a:t>-</a:t>
            </a:r>
            <a:r>
              <a:rPr lang="en-US" sz="2400" i="1" dirty="0" smtClean="0">
                <a:solidFill>
                  <a:srgbClr val="DDF53D"/>
                </a:solidFill>
              </a:rPr>
              <a:t>Family (49% - </a:t>
            </a:r>
            <a:r>
              <a:rPr lang="en-US" sz="2400" i="1" dirty="0" smtClean="0">
                <a:solidFill>
                  <a:schemeClr val="bg1"/>
                </a:solidFill>
              </a:rPr>
              <a:t>249 people</a:t>
            </a:r>
            <a:r>
              <a:rPr lang="en-US" sz="2400" i="1" dirty="0" smtClean="0">
                <a:solidFill>
                  <a:srgbClr val="DDF53D"/>
                </a:solidFill>
              </a:rPr>
              <a:t>), </a:t>
            </a:r>
            <a:r>
              <a:rPr lang="en-US" sz="2400" i="1" dirty="0">
                <a:solidFill>
                  <a:srgbClr val="DDF53D"/>
                </a:solidFill>
              </a:rPr>
              <a:t>Restaurants (46</a:t>
            </a:r>
            <a:r>
              <a:rPr lang="en-US" sz="2400" i="1" dirty="0" smtClean="0">
                <a:solidFill>
                  <a:srgbClr val="DDF53D"/>
                </a:solidFill>
              </a:rPr>
              <a:t>% - </a:t>
            </a:r>
            <a:r>
              <a:rPr lang="en-US" sz="2400" i="1" dirty="0" smtClean="0">
                <a:solidFill>
                  <a:schemeClr val="bg1"/>
                </a:solidFill>
              </a:rPr>
              <a:t>237 people</a:t>
            </a:r>
            <a:r>
              <a:rPr lang="en-US" sz="2400" i="1" dirty="0" smtClean="0">
                <a:solidFill>
                  <a:srgbClr val="DDF53D"/>
                </a:solidFill>
              </a:rPr>
              <a:t>), Church &amp; School (33% - </a:t>
            </a:r>
            <a:r>
              <a:rPr lang="en-US" sz="2400" i="1" dirty="0" smtClean="0">
                <a:solidFill>
                  <a:schemeClr val="bg1"/>
                </a:solidFill>
              </a:rPr>
              <a:t>169 people</a:t>
            </a:r>
            <a:r>
              <a:rPr lang="en-US" sz="2400" i="1" dirty="0" smtClean="0">
                <a:solidFill>
                  <a:srgbClr val="DDF53D"/>
                </a:solidFill>
              </a:rPr>
              <a:t>), Mixed</a:t>
            </a:r>
            <a:r>
              <a:rPr lang="en-US" sz="2400" i="1" dirty="0">
                <a:solidFill>
                  <a:srgbClr val="DDF53D"/>
                </a:solidFill>
              </a:rPr>
              <a:t>-</a:t>
            </a:r>
            <a:r>
              <a:rPr lang="en-US" sz="2400" i="1" dirty="0" smtClean="0">
                <a:solidFill>
                  <a:srgbClr val="DDF53D"/>
                </a:solidFill>
              </a:rPr>
              <a:t>Use (33% - </a:t>
            </a:r>
            <a:r>
              <a:rPr lang="en-US" sz="2400" i="1" dirty="0" smtClean="0">
                <a:solidFill>
                  <a:schemeClr val="bg1"/>
                </a:solidFill>
              </a:rPr>
              <a:t>167 people</a:t>
            </a:r>
            <a:r>
              <a:rPr lang="en-US" sz="2400" i="1" dirty="0" smtClean="0">
                <a:solidFill>
                  <a:srgbClr val="DDF53D"/>
                </a:solidFill>
              </a:rPr>
              <a:t>)</a:t>
            </a:r>
          </a:p>
          <a:p>
            <a:pPr lvl="0"/>
            <a:endParaRPr lang="en-US" sz="2400" i="1" dirty="0">
              <a:solidFill>
                <a:srgbClr val="DDF53D"/>
              </a:solidFill>
            </a:endParaRPr>
          </a:p>
          <a:p>
            <a:pPr lvl="1"/>
            <a:r>
              <a:rPr lang="en-US" sz="2400" b="1" u="sng" dirty="0">
                <a:solidFill>
                  <a:srgbClr val="FFFFFF"/>
                </a:solidFill>
              </a:rPr>
              <a:t>PREFER NO MORE DEVELOPMENT in </a:t>
            </a:r>
            <a:r>
              <a:rPr lang="en-US" sz="2400" b="1" u="sng" dirty="0" smtClean="0">
                <a:solidFill>
                  <a:srgbClr val="FFFFFF"/>
                </a:solidFill>
              </a:rPr>
              <a:t>Belleville*:</a:t>
            </a:r>
            <a:r>
              <a:rPr lang="en-US" sz="2400" b="1" dirty="0" smtClean="0">
                <a:solidFill>
                  <a:srgbClr val="FFFFFF"/>
                </a:solidFill>
              </a:rPr>
              <a:t> </a:t>
            </a:r>
            <a:endParaRPr lang="en-US" sz="2400" b="1" dirty="0">
              <a:solidFill>
                <a:srgbClr val="FFFFFF"/>
              </a:solidFill>
            </a:endParaRPr>
          </a:p>
          <a:p>
            <a:pPr lvl="1"/>
            <a:r>
              <a:rPr lang="en-US" sz="2400" b="1" dirty="0">
                <a:solidFill>
                  <a:schemeClr val="accent2"/>
                </a:solidFill>
              </a:rPr>
              <a:t>LIVE IN BELLEVILLE = </a:t>
            </a:r>
            <a:r>
              <a:rPr lang="en-US" sz="2400" b="1" dirty="0" smtClean="0">
                <a:solidFill>
                  <a:schemeClr val="bg1"/>
                </a:solidFill>
              </a:rPr>
              <a:t>27 people</a:t>
            </a:r>
            <a:endParaRPr lang="en-US" sz="2400" b="1" dirty="0">
              <a:solidFill>
                <a:schemeClr val="bg1"/>
              </a:solidFill>
            </a:endParaRPr>
          </a:p>
          <a:p>
            <a:pPr lvl="1"/>
            <a:r>
              <a:rPr lang="en-US" sz="2400" b="1" dirty="0">
                <a:solidFill>
                  <a:schemeClr val="accent2"/>
                </a:solidFill>
              </a:rPr>
              <a:t>LIVE NEAR CORRIDOR = </a:t>
            </a:r>
            <a:r>
              <a:rPr lang="en-US" sz="2400" b="1" dirty="0" smtClean="0">
                <a:solidFill>
                  <a:schemeClr val="bg1"/>
                </a:solidFill>
              </a:rPr>
              <a:t>71 people</a:t>
            </a:r>
            <a:endParaRPr lang="en-US" sz="2400" b="1" dirty="0">
              <a:solidFill>
                <a:schemeClr val="bg1"/>
              </a:solidFill>
            </a:endParaRPr>
          </a:p>
          <a:p>
            <a:pPr lvl="1"/>
            <a:r>
              <a:rPr lang="en-US" sz="2400" i="1" dirty="0">
                <a:solidFill>
                  <a:schemeClr val="accent2"/>
                </a:solidFill>
              </a:rPr>
              <a:t>LIVE IN HENDRICKS COUNTY = </a:t>
            </a:r>
            <a:r>
              <a:rPr lang="en-US" sz="2400" b="1" dirty="0" smtClean="0">
                <a:solidFill>
                  <a:schemeClr val="bg1"/>
                </a:solidFill>
              </a:rPr>
              <a:t>90 people</a:t>
            </a:r>
          </a:p>
          <a:p>
            <a:pPr lvl="1"/>
            <a:r>
              <a:rPr lang="en-US" sz="2400" i="1" dirty="0" smtClean="0">
                <a:solidFill>
                  <a:schemeClr val="bg1"/>
                </a:solidFill>
              </a:rPr>
              <a:t>* Note: Counts are cumulative</a:t>
            </a:r>
            <a:endParaRPr lang="en-US" sz="2400" i="1" dirty="0">
              <a:solidFill>
                <a:schemeClr val="bg1"/>
              </a:solidFill>
            </a:endParaRPr>
          </a:p>
          <a:p>
            <a:pPr lvl="0"/>
            <a:endParaRPr lang="en-US" sz="2400" i="1" dirty="0" smtClean="0">
              <a:solidFill>
                <a:srgbClr val="DDF53D"/>
              </a:solidFill>
            </a:endParaRPr>
          </a:p>
          <a:p>
            <a:endParaRPr lang="en-US" sz="2400" b="1" u="sng" dirty="0" smtClean="0">
              <a:solidFill>
                <a:srgbClr val="FFFFFF"/>
              </a:solidFill>
            </a:endParaRPr>
          </a:p>
        </p:txBody>
      </p:sp>
    </p:spTree>
    <p:extLst>
      <p:ext uri="{BB962C8B-B14F-4D97-AF65-F5344CB8AC3E}">
        <p14:creationId xmlns:p14="http://schemas.microsoft.com/office/powerpoint/2010/main" val="756336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141194"/>
            <a:ext cx="7583487" cy="1044388"/>
          </a:xfrm>
        </p:spPr>
        <p:txBody>
          <a:bodyPr/>
          <a:lstStyle/>
          <a:p>
            <a:r>
              <a:rPr lang="en-US" dirty="0" smtClean="0"/>
              <a:t>Community </a:t>
            </a:r>
            <a:r>
              <a:rPr lang="en-US" dirty="0"/>
              <a:t>Survey Results</a:t>
            </a:r>
          </a:p>
        </p:txBody>
      </p:sp>
      <p:sp>
        <p:nvSpPr>
          <p:cNvPr id="2" name="Rectangle 1"/>
          <p:cNvSpPr/>
          <p:nvPr/>
        </p:nvSpPr>
        <p:spPr>
          <a:xfrm>
            <a:off x="238125" y="919069"/>
            <a:ext cx="8699500" cy="6001643"/>
          </a:xfrm>
          <a:prstGeom prst="rect">
            <a:avLst/>
          </a:prstGeom>
        </p:spPr>
        <p:txBody>
          <a:bodyPr wrap="square">
            <a:spAutoFit/>
          </a:bodyPr>
          <a:lstStyle/>
          <a:p>
            <a:r>
              <a:rPr lang="en-US" sz="2400" b="1" dirty="0">
                <a:solidFill>
                  <a:srgbClr val="FFFFFF"/>
                </a:solidFill>
              </a:rPr>
              <a:t>Q12</a:t>
            </a:r>
            <a:r>
              <a:rPr lang="en-US" sz="2400" dirty="0">
                <a:solidFill>
                  <a:srgbClr val="FFFFFF"/>
                </a:solidFill>
              </a:rPr>
              <a:t> </a:t>
            </a:r>
            <a:r>
              <a:rPr lang="en-US" sz="2400" b="1" dirty="0">
                <a:solidFill>
                  <a:srgbClr val="FFFFFF"/>
                </a:solidFill>
              </a:rPr>
              <a:t>What land uses do you think are appropriate in the corridor planning area? </a:t>
            </a:r>
            <a:r>
              <a:rPr lang="en-US" sz="2400" dirty="0">
                <a:solidFill>
                  <a:srgbClr val="FFFFFF"/>
                </a:solidFill>
              </a:rPr>
              <a:t>(top answers in order of popularity</a:t>
            </a:r>
            <a:r>
              <a:rPr lang="en-US" sz="2400" dirty="0" smtClean="0">
                <a:solidFill>
                  <a:srgbClr val="FFFFFF"/>
                </a:solidFill>
              </a:rPr>
              <a:t>)</a:t>
            </a:r>
          </a:p>
          <a:p>
            <a:pPr lvl="0"/>
            <a:endParaRPr lang="en-US" sz="2400" b="1" dirty="0" smtClean="0">
              <a:solidFill>
                <a:srgbClr val="FFFFFF"/>
              </a:solidFill>
            </a:endParaRPr>
          </a:p>
          <a:p>
            <a:pPr lvl="0"/>
            <a:r>
              <a:rPr lang="en-US" sz="2400" b="1" u="sng" dirty="0" smtClean="0">
                <a:solidFill>
                  <a:srgbClr val="FFFFFF"/>
                </a:solidFill>
              </a:rPr>
              <a:t>Along SR </a:t>
            </a:r>
            <a:r>
              <a:rPr lang="en-US" sz="2400" b="1" u="sng" dirty="0">
                <a:solidFill>
                  <a:srgbClr val="FFFFFF"/>
                </a:solidFill>
              </a:rPr>
              <a:t>39 between I-70 and US 40: </a:t>
            </a:r>
            <a:endParaRPr lang="en-US" sz="2400" b="1" u="sng" dirty="0" smtClean="0">
              <a:solidFill>
                <a:srgbClr val="FFFFFF"/>
              </a:solidFill>
            </a:endParaRPr>
          </a:p>
          <a:p>
            <a:pPr lvl="0"/>
            <a:r>
              <a:rPr lang="en-US" sz="2400" b="1" dirty="0" smtClean="0">
                <a:solidFill>
                  <a:srgbClr val="DDF53D"/>
                </a:solidFill>
              </a:rPr>
              <a:t>ALL: </a:t>
            </a:r>
            <a:r>
              <a:rPr lang="en-US" sz="2400" i="1" dirty="0" smtClean="0">
                <a:solidFill>
                  <a:srgbClr val="FFFFFF"/>
                </a:solidFill>
              </a:rPr>
              <a:t>Single</a:t>
            </a:r>
            <a:r>
              <a:rPr lang="en-US" sz="2400" i="1" dirty="0">
                <a:solidFill>
                  <a:srgbClr val="FFFFFF"/>
                </a:solidFill>
              </a:rPr>
              <a:t>-</a:t>
            </a:r>
            <a:r>
              <a:rPr lang="en-US" sz="2400" i="1" dirty="0" smtClean="0">
                <a:solidFill>
                  <a:srgbClr val="FFFFFF"/>
                </a:solidFill>
              </a:rPr>
              <a:t>Family (47% - 251 people), </a:t>
            </a:r>
            <a:r>
              <a:rPr lang="en-US" sz="2400" i="1" dirty="0">
                <a:solidFill>
                  <a:srgbClr val="FFFFFF"/>
                </a:solidFill>
              </a:rPr>
              <a:t>Mixed </a:t>
            </a:r>
            <a:r>
              <a:rPr lang="en-US" sz="2400" i="1" dirty="0" smtClean="0">
                <a:solidFill>
                  <a:srgbClr val="FFFFFF"/>
                </a:solidFill>
              </a:rPr>
              <a:t>Use (37% - 195 people), Restaurants (29% - 152 people)</a:t>
            </a:r>
          </a:p>
          <a:p>
            <a:endParaRPr lang="en-US" sz="2400" i="1" dirty="0">
              <a:solidFill>
                <a:srgbClr val="FFFFFF"/>
              </a:solidFill>
            </a:endParaRPr>
          </a:p>
          <a:p>
            <a:pPr lvl="1"/>
            <a:r>
              <a:rPr lang="en-US" sz="2400" b="1" u="sng" dirty="0">
                <a:solidFill>
                  <a:srgbClr val="FFFFFF"/>
                </a:solidFill>
              </a:rPr>
              <a:t>PREFER NO MORE DEVELOPMENT between I-70 &amp;</a:t>
            </a:r>
            <a:r>
              <a:rPr lang="en-US" sz="2400" b="1" u="sng" dirty="0" smtClean="0">
                <a:solidFill>
                  <a:srgbClr val="FFFFFF"/>
                </a:solidFill>
              </a:rPr>
              <a:t> </a:t>
            </a:r>
            <a:r>
              <a:rPr lang="en-US" sz="2400" b="1" u="sng" dirty="0">
                <a:solidFill>
                  <a:srgbClr val="FFFFFF"/>
                </a:solidFill>
              </a:rPr>
              <a:t>US 40: </a:t>
            </a:r>
          </a:p>
          <a:p>
            <a:pPr lvl="1"/>
            <a:r>
              <a:rPr lang="en-US" sz="2400" b="1" dirty="0">
                <a:solidFill>
                  <a:schemeClr val="accent2"/>
                </a:solidFill>
              </a:rPr>
              <a:t>LIVE IN BELLEVILLE = </a:t>
            </a:r>
            <a:r>
              <a:rPr lang="en-US" sz="2400" b="1" dirty="0" smtClean="0">
                <a:solidFill>
                  <a:schemeClr val="bg1"/>
                </a:solidFill>
              </a:rPr>
              <a:t>26 people</a:t>
            </a:r>
            <a:endParaRPr lang="en-US" sz="2400" b="1" dirty="0">
              <a:solidFill>
                <a:schemeClr val="bg1"/>
              </a:solidFill>
            </a:endParaRPr>
          </a:p>
          <a:p>
            <a:pPr lvl="1"/>
            <a:r>
              <a:rPr lang="en-US" sz="2400" b="1" dirty="0">
                <a:solidFill>
                  <a:schemeClr val="accent2"/>
                </a:solidFill>
              </a:rPr>
              <a:t>LIVE NEAR CORRIDOR = </a:t>
            </a:r>
            <a:r>
              <a:rPr lang="en-US" sz="2400" b="1" dirty="0" smtClean="0">
                <a:solidFill>
                  <a:schemeClr val="bg1"/>
                </a:solidFill>
              </a:rPr>
              <a:t>89 people</a:t>
            </a:r>
            <a:endParaRPr lang="en-US" sz="2400" b="1" dirty="0">
              <a:solidFill>
                <a:schemeClr val="bg1"/>
              </a:solidFill>
            </a:endParaRPr>
          </a:p>
          <a:p>
            <a:pPr lvl="1"/>
            <a:r>
              <a:rPr lang="en-US" sz="2400" b="1" dirty="0">
                <a:solidFill>
                  <a:schemeClr val="accent2"/>
                </a:solidFill>
              </a:rPr>
              <a:t>LIVE IN HENDRICKS COUNTY = </a:t>
            </a:r>
            <a:r>
              <a:rPr lang="en-US" sz="2400" b="1" dirty="0" smtClean="0">
                <a:solidFill>
                  <a:schemeClr val="bg1"/>
                </a:solidFill>
              </a:rPr>
              <a:t>113 people</a:t>
            </a:r>
          </a:p>
          <a:p>
            <a:pPr marL="457200" lvl="2"/>
            <a:r>
              <a:rPr lang="en-US" sz="2400" i="1" dirty="0">
                <a:solidFill>
                  <a:schemeClr val="bg1"/>
                </a:solidFill>
              </a:rPr>
              <a:t>* Note: Counts are cumulative</a:t>
            </a:r>
          </a:p>
          <a:p>
            <a:endParaRPr lang="en-US" sz="2400" b="1" dirty="0">
              <a:solidFill>
                <a:schemeClr val="bg1"/>
              </a:solidFill>
            </a:endParaRPr>
          </a:p>
          <a:p>
            <a:endParaRPr lang="en-US" sz="2400" i="1" dirty="0">
              <a:solidFill>
                <a:srgbClr val="FFFFFF"/>
              </a:solidFill>
            </a:endParaRPr>
          </a:p>
          <a:p>
            <a:pPr lvl="0"/>
            <a:endParaRPr lang="en-US" sz="2400" dirty="0">
              <a:solidFill>
                <a:srgbClr val="DDF53D"/>
              </a:solidFill>
            </a:endParaRPr>
          </a:p>
          <a:p>
            <a:r>
              <a:rPr lang="en-US" sz="2400" dirty="0">
                <a:solidFill>
                  <a:srgbClr val="FFFFFF"/>
                </a:solidFill>
              </a:rPr>
              <a:t> </a:t>
            </a:r>
          </a:p>
        </p:txBody>
      </p:sp>
    </p:spTree>
    <p:extLst>
      <p:ext uri="{BB962C8B-B14F-4D97-AF65-F5344CB8AC3E}">
        <p14:creationId xmlns:p14="http://schemas.microsoft.com/office/powerpoint/2010/main" val="1874364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141194"/>
            <a:ext cx="7583487" cy="1044388"/>
          </a:xfrm>
        </p:spPr>
        <p:txBody>
          <a:bodyPr/>
          <a:lstStyle/>
          <a:p>
            <a:r>
              <a:rPr lang="en-US" dirty="0" smtClean="0"/>
              <a:t>Community </a:t>
            </a:r>
            <a:r>
              <a:rPr lang="en-US" dirty="0"/>
              <a:t>Survey Results</a:t>
            </a:r>
          </a:p>
        </p:txBody>
      </p:sp>
      <p:sp>
        <p:nvSpPr>
          <p:cNvPr id="2" name="Rectangle 1"/>
          <p:cNvSpPr/>
          <p:nvPr/>
        </p:nvSpPr>
        <p:spPr>
          <a:xfrm>
            <a:off x="238125" y="903194"/>
            <a:ext cx="8530927" cy="5786199"/>
          </a:xfrm>
          <a:prstGeom prst="rect">
            <a:avLst/>
          </a:prstGeom>
        </p:spPr>
        <p:txBody>
          <a:bodyPr wrap="square">
            <a:spAutoFit/>
          </a:bodyPr>
          <a:lstStyle/>
          <a:p>
            <a:r>
              <a:rPr lang="en-US" sz="2400" b="1" dirty="0">
                <a:solidFill>
                  <a:srgbClr val="FFFFFF"/>
                </a:solidFill>
              </a:rPr>
              <a:t>Q12</a:t>
            </a:r>
            <a:r>
              <a:rPr lang="en-US" sz="2400" dirty="0">
                <a:solidFill>
                  <a:srgbClr val="FFFFFF"/>
                </a:solidFill>
              </a:rPr>
              <a:t> </a:t>
            </a:r>
            <a:r>
              <a:rPr lang="en-US" sz="2400" b="1" dirty="0">
                <a:solidFill>
                  <a:srgbClr val="FFFFFF"/>
                </a:solidFill>
              </a:rPr>
              <a:t>What land uses do you think are appropriate in the corridor planning area? </a:t>
            </a:r>
            <a:r>
              <a:rPr lang="en-US" sz="2400" dirty="0">
                <a:solidFill>
                  <a:srgbClr val="FFFFFF"/>
                </a:solidFill>
              </a:rPr>
              <a:t>(top answers in order of popularity</a:t>
            </a:r>
            <a:r>
              <a:rPr lang="en-US" sz="2400" dirty="0" smtClean="0">
                <a:solidFill>
                  <a:srgbClr val="FFFFFF"/>
                </a:solidFill>
              </a:rPr>
              <a:t>)</a:t>
            </a:r>
            <a:endParaRPr lang="en-US" sz="2400" dirty="0">
              <a:solidFill>
                <a:srgbClr val="FFFFFF"/>
              </a:solidFill>
            </a:endParaRPr>
          </a:p>
          <a:p>
            <a:endParaRPr lang="en-US" sz="2400" b="1" u="sng" dirty="0" smtClean="0">
              <a:solidFill>
                <a:srgbClr val="FFFFFF"/>
              </a:solidFill>
            </a:endParaRPr>
          </a:p>
          <a:p>
            <a:r>
              <a:rPr lang="en-US" sz="2400" b="1" u="sng" dirty="0" smtClean="0">
                <a:solidFill>
                  <a:srgbClr val="FFFFFF"/>
                </a:solidFill>
              </a:rPr>
              <a:t>At </a:t>
            </a:r>
            <a:r>
              <a:rPr lang="en-US" sz="2400" b="1" u="sng" dirty="0">
                <a:solidFill>
                  <a:srgbClr val="FFFFFF"/>
                </a:solidFill>
              </a:rPr>
              <a:t>the I-70/SR 39 </a:t>
            </a:r>
            <a:r>
              <a:rPr lang="en-US" sz="2400" b="1" u="sng" dirty="0" smtClean="0">
                <a:solidFill>
                  <a:srgbClr val="FFFFFF"/>
                </a:solidFill>
              </a:rPr>
              <a:t>Interchange: </a:t>
            </a:r>
          </a:p>
          <a:p>
            <a:r>
              <a:rPr lang="en-US" sz="2400" b="1" dirty="0" smtClean="0">
                <a:solidFill>
                  <a:schemeClr val="accent2"/>
                </a:solidFill>
              </a:rPr>
              <a:t>ALL</a:t>
            </a:r>
            <a:r>
              <a:rPr lang="en-US" sz="2400" b="1" dirty="0">
                <a:solidFill>
                  <a:schemeClr val="accent2"/>
                </a:solidFill>
              </a:rPr>
              <a:t>:</a:t>
            </a:r>
            <a:r>
              <a:rPr lang="en-US" sz="2400" b="1" i="1" dirty="0">
                <a:solidFill>
                  <a:srgbClr val="FFFFFF"/>
                </a:solidFill>
              </a:rPr>
              <a:t> </a:t>
            </a:r>
            <a:r>
              <a:rPr lang="en-US" sz="2400" i="1" dirty="0" smtClean="0">
                <a:solidFill>
                  <a:srgbClr val="FFFFFF"/>
                </a:solidFill>
              </a:rPr>
              <a:t>Restaurants (57% - 317 people), </a:t>
            </a:r>
            <a:r>
              <a:rPr lang="en-US" sz="2400" i="1" dirty="0">
                <a:solidFill>
                  <a:srgbClr val="FFFFFF"/>
                </a:solidFill>
              </a:rPr>
              <a:t>Light </a:t>
            </a:r>
            <a:r>
              <a:rPr lang="en-US" sz="2400" i="1" dirty="0" smtClean="0">
                <a:solidFill>
                  <a:srgbClr val="FFFFFF"/>
                </a:solidFill>
              </a:rPr>
              <a:t>Industrial (34% - 189 people), </a:t>
            </a:r>
            <a:r>
              <a:rPr lang="en-US" sz="2400" i="1" dirty="0" smtClean="0">
                <a:solidFill>
                  <a:schemeClr val="bg1"/>
                </a:solidFill>
              </a:rPr>
              <a:t>Warehousing </a:t>
            </a:r>
            <a:r>
              <a:rPr lang="en-US" sz="2400" i="1" dirty="0">
                <a:solidFill>
                  <a:schemeClr val="bg1"/>
                </a:solidFill>
              </a:rPr>
              <a:t>(33</a:t>
            </a:r>
            <a:r>
              <a:rPr lang="en-US" sz="2400" i="1" dirty="0" smtClean="0">
                <a:solidFill>
                  <a:schemeClr val="bg1"/>
                </a:solidFill>
              </a:rPr>
              <a:t>% - 184 people), Auto </a:t>
            </a:r>
            <a:r>
              <a:rPr lang="en-US" sz="2400" i="1" dirty="0">
                <a:solidFill>
                  <a:schemeClr val="bg1"/>
                </a:solidFill>
              </a:rPr>
              <a:t>&amp; Truck </a:t>
            </a:r>
            <a:r>
              <a:rPr lang="en-US" sz="2400" i="1" dirty="0" smtClean="0">
                <a:solidFill>
                  <a:schemeClr val="bg1"/>
                </a:solidFill>
              </a:rPr>
              <a:t>Servicing (29% - 163 people) </a:t>
            </a:r>
            <a:endParaRPr lang="en-US" sz="2400" b="1" dirty="0" smtClean="0">
              <a:solidFill>
                <a:schemeClr val="bg1"/>
              </a:solidFill>
            </a:endParaRPr>
          </a:p>
          <a:p>
            <a:endParaRPr lang="en-US" sz="1000" b="1" u="sng" dirty="0" smtClean="0">
              <a:solidFill>
                <a:srgbClr val="FFFFFF"/>
              </a:solidFill>
            </a:endParaRPr>
          </a:p>
          <a:p>
            <a:pPr lvl="1"/>
            <a:r>
              <a:rPr lang="en-US" sz="2400" b="1" u="sng" dirty="0" smtClean="0">
                <a:solidFill>
                  <a:srgbClr val="FFFFFF"/>
                </a:solidFill>
              </a:rPr>
              <a:t>PREFER </a:t>
            </a:r>
            <a:r>
              <a:rPr lang="en-US" sz="2400" b="1" u="sng" dirty="0">
                <a:solidFill>
                  <a:srgbClr val="FFFFFF"/>
                </a:solidFill>
              </a:rPr>
              <a:t>NO MORE DEVELOPMENT at Interchange: </a:t>
            </a:r>
          </a:p>
          <a:p>
            <a:pPr lvl="1"/>
            <a:r>
              <a:rPr lang="en-US" sz="2400" b="1" dirty="0">
                <a:solidFill>
                  <a:schemeClr val="accent2"/>
                </a:solidFill>
              </a:rPr>
              <a:t>LIVE IN BELLEVILLE = </a:t>
            </a:r>
            <a:r>
              <a:rPr lang="en-US" sz="2400" b="1" dirty="0" smtClean="0">
                <a:solidFill>
                  <a:schemeClr val="bg1"/>
                </a:solidFill>
              </a:rPr>
              <a:t>25 people </a:t>
            </a:r>
            <a:endParaRPr lang="en-US" sz="2400" b="1" dirty="0">
              <a:solidFill>
                <a:schemeClr val="accent2"/>
              </a:solidFill>
            </a:endParaRPr>
          </a:p>
          <a:p>
            <a:pPr lvl="1"/>
            <a:r>
              <a:rPr lang="en-US" sz="2400" b="1" dirty="0">
                <a:solidFill>
                  <a:schemeClr val="accent2"/>
                </a:solidFill>
              </a:rPr>
              <a:t>LIVE NEAR CORRIDOR = </a:t>
            </a:r>
            <a:r>
              <a:rPr lang="en-US" sz="2400" b="1" dirty="0" smtClean="0">
                <a:solidFill>
                  <a:schemeClr val="bg1"/>
                </a:solidFill>
              </a:rPr>
              <a:t>70 people </a:t>
            </a:r>
            <a:endParaRPr lang="en-US" sz="2400" b="1" dirty="0">
              <a:solidFill>
                <a:schemeClr val="accent2"/>
              </a:solidFill>
            </a:endParaRPr>
          </a:p>
          <a:p>
            <a:pPr lvl="1"/>
            <a:r>
              <a:rPr lang="en-US" sz="2400" b="1" dirty="0">
                <a:solidFill>
                  <a:schemeClr val="accent2"/>
                </a:solidFill>
              </a:rPr>
              <a:t>LIVE IN HENDRICKS COUNTY = </a:t>
            </a:r>
            <a:r>
              <a:rPr lang="en-US" sz="2400" b="1" dirty="0" smtClean="0">
                <a:solidFill>
                  <a:schemeClr val="bg1"/>
                </a:solidFill>
              </a:rPr>
              <a:t>84 people</a:t>
            </a:r>
          </a:p>
          <a:p>
            <a:pPr marL="457200" lvl="2"/>
            <a:r>
              <a:rPr lang="en-US" sz="2400" i="1" dirty="0">
                <a:solidFill>
                  <a:schemeClr val="bg1"/>
                </a:solidFill>
              </a:rPr>
              <a:t>* Note: Counts are cumulative</a:t>
            </a:r>
          </a:p>
          <a:p>
            <a:endParaRPr lang="en-US" sz="2400" b="1" dirty="0">
              <a:solidFill>
                <a:schemeClr val="bg1"/>
              </a:solidFill>
            </a:endParaRPr>
          </a:p>
          <a:p>
            <a:endParaRPr lang="en-US" sz="2400" i="1"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698404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16231"/>
            <a:ext cx="7583487" cy="1044388"/>
          </a:xfrm>
        </p:spPr>
        <p:txBody>
          <a:bodyPr/>
          <a:lstStyle/>
          <a:p>
            <a:r>
              <a:rPr lang="en-US" dirty="0" smtClean="0"/>
              <a:t>Community </a:t>
            </a:r>
            <a:r>
              <a:rPr lang="en-US" dirty="0"/>
              <a:t>Survey Results</a:t>
            </a:r>
          </a:p>
        </p:txBody>
      </p:sp>
      <p:pic>
        <p:nvPicPr>
          <p:cNvPr id="5" name="Picture 4" descr="chart8155899960.png"/>
          <p:cNvPicPr>
            <a:picLocks noChangeAspect="1"/>
          </p:cNvPicPr>
          <p:nvPr/>
        </p:nvPicPr>
        <p:blipFill>
          <a:blip r:embed="rId2"/>
          <a:stretch>
            <a:fillRect/>
          </a:stretch>
        </p:blipFill>
        <p:spPr>
          <a:xfrm>
            <a:off x="1208401" y="1818218"/>
            <a:ext cx="7741889" cy="4692054"/>
          </a:xfrm>
          <a:prstGeom prst="rect">
            <a:avLst/>
          </a:prstGeom>
        </p:spPr>
      </p:pic>
      <p:sp>
        <p:nvSpPr>
          <p:cNvPr id="2" name="Rectangle 1"/>
          <p:cNvSpPr/>
          <p:nvPr/>
        </p:nvSpPr>
        <p:spPr>
          <a:xfrm>
            <a:off x="779463" y="1060619"/>
            <a:ext cx="7864855" cy="707886"/>
          </a:xfrm>
          <a:prstGeom prst="rect">
            <a:avLst/>
          </a:prstGeom>
        </p:spPr>
        <p:txBody>
          <a:bodyPr wrap="square">
            <a:spAutoFit/>
          </a:bodyPr>
          <a:lstStyle/>
          <a:p>
            <a:r>
              <a:rPr lang="en-US" sz="2000" b="1" dirty="0">
                <a:solidFill>
                  <a:schemeClr val="bg1"/>
                </a:solidFill>
              </a:rPr>
              <a:t>Q11: Are there some land uses that you do not want to see in the corridor and if so, why</a:t>
            </a:r>
            <a:r>
              <a:rPr lang="en-US" sz="2000" b="1" dirty="0" smtClean="0">
                <a:solidFill>
                  <a:schemeClr val="bg1"/>
                </a:solidFill>
              </a:rPr>
              <a:t>? </a:t>
            </a:r>
            <a:endParaRPr lang="en-US" sz="2000" b="1" dirty="0">
              <a:solidFill>
                <a:schemeClr val="bg1"/>
              </a:solidFill>
            </a:endParaRPr>
          </a:p>
        </p:txBody>
      </p:sp>
      <p:sp>
        <p:nvSpPr>
          <p:cNvPr id="6" name="TextBox 5"/>
          <p:cNvSpPr txBox="1"/>
          <p:nvPr/>
        </p:nvSpPr>
        <p:spPr>
          <a:xfrm>
            <a:off x="144312" y="1803787"/>
            <a:ext cx="1818338" cy="5078314"/>
          </a:xfrm>
          <a:prstGeom prst="rect">
            <a:avLst/>
          </a:prstGeom>
          <a:solidFill>
            <a:schemeClr val="bg1"/>
          </a:solidFill>
        </p:spPr>
        <p:txBody>
          <a:bodyPr wrap="square" rtlCol="0">
            <a:spAutoFit/>
          </a:bodyPr>
          <a:lstStyle/>
          <a:p>
            <a:r>
              <a:rPr lang="en-US" dirty="0" smtClean="0"/>
              <a:t>Highest concerns were about Truck-based uses due to traffic and noise </a:t>
            </a:r>
          </a:p>
          <a:p>
            <a:endParaRPr lang="en-US" dirty="0" smtClean="0"/>
          </a:p>
          <a:p>
            <a:r>
              <a:rPr lang="en-US" dirty="0" smtClean="0"/>
              <a:t>High concerns about crime with Apartments </a:t>
            </a:r>
          </a:p>
          <a:p>
            <a:endParaRPr lang="en-US" dirty="0"/>
          </a:p>
          <a:p>
            <a:r>
              <a:rPr lang="en-US" dirty="0" smtClean="0"/>
              <a:t>More concerns with Heavy Industrial than Light Industrial (Noise, Environmental)</a:t>
            </a:r>
            <a:endParaRPr lang="en-US" dirty="0"/>
          </a:p>
        </p:txBody>
      </p:sp>
      <p:sp>
        <p:nvSpPr>
          <p:cNvPr id="4" name="TextBox 3"/>
          <p:cNvSpPr txBox="1"/>
          <p:nvPr/>
        </p:nvSpPr>
        <p:spPr>
          <a:xfrm>
            <a:off x="1962650" y="6397625"/>
            <a:ext cx="6987640" cy="369332"/>
          </a:xfrm>
          <a:prstGeom prst="rect">
            <a:avLst/>
          </a:prstGeom>
          <a:solidFill>
            <a:schemeClr val="bg1"/>
          </a:solidFill>
        </p:spPr>
        <p:txBody>
          <a:bodyPr wrap="square" rtlCol="0">
            <a:spAutoFit/>
          </a:bodyPr>
          <a:lstStyle/>
          <a:p>
            <a:r>
              <a:rPr lang="en-US" i="1" dirty="0" smtClean="0"/>
              <a:t>Answers for </a:t>
            </a:r>
            <a:r>
              <a:rPr lang="en-US" i="1" dirty="0" smtClean="0">
                <a:solidFill>
                  <a:srgbClr val="508709"/>
                </a:solidFill>
              </a:rPr>
              <a:t>ALL</a:t>
            </a:r>
            <a:r>
              <a:rPr lang="en-US" i="1" dirty="0" smtClean="0"/>
              <a:t> and </a:t>
            </a:r>
            <a:r>
              <a:rPr lang="en-US" i="1" dirty="0" smtClean="0">
                <a:solidFill>
                  <a:schemeClr val="accent3"/>
                </a:solidFill>
              </a:rPr>
              <a:t>LIVE IN CORRIDOR </a:t>
            </a:r>
            <a:r>
              <a:rPr lang="en-US" i="1" dirty="0" smtClean="0"/>
              <a:t>were almost identical</a:t>
            </a:r>
            <a:endParaRPr lang="en-US" i="1" dirty="0"/>
          </a:p>
        </p:txBody>
      </p:sp>
    </p:spTree>
    <p:extLst>
      <p:ext uri="{BB962C8B-B14F-4D97-AF65-F5344CB8AC3E}">
        <p14:creationId xmlns:p14="http://schemas.microsoft.com/office/powerpoint/2010/main" val="1225485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0"/>
            <a:ext cx="7583487" cy="1044388"/>
          </a:xfrm>
        </p:spPr>
        <p:txBody>
          <a:bodyPr/>
          <a:lstStyle/>
          <a:p>
            <a:r>
              <a:rPr lang="en-US" dirty="0" smtClean="0"/>
              <a:t>Community Survey Results</a:t>
            </a:r>
            <a:endParaRPr lang="en-US" dirty="0"/>
          </a:p>
        </p:txBody>
      </p:sp>
      <p:pic>
        <p:nvPicPr>
          <p:cNvPr id="5" name="Picture 4" descr="chart8155403730.png"/>
          <p:cNvPicPr>
            <a:picLocks noChangeAspect="1"/>
          </p:cNvPicPr>
          <p:nvPr/>
        </p:nvPicPr>
        <p:blipFill>
          <a:blip r:embed="rId2"/>
          <a:stretch>
            <a:fillRect/>
          </a:stretch>
        </p:blipFill>
        <p:spPr>
          <a:xfrm>
            <a:off x="313664" y="1616194"/>
            <a:ext cx="3663921" cy="2775697"/>
          </a:xfrm>
          <a:prstGeom prst="rect">
            <a:avLst/>
          </a:prstGeom>
        </p:spPr>
      </p:pic>
      <p:sp>
        <p:nvSpPr>
          <p:cNvPr id="2" name="Rectangle 1"/>
          <p:cNvSpPr/>
          <p:nvPr/>
        </p:nvSpPr>
        <p:spPr>
          <a:xfrm>
            <a:off x="299231" y="1047709"/>
            <a:ext cx="8345087" cy="369332"/>
          </a:xfrm>
          <a:prstGeom prst="rect">
            <a:avLst/>
          </a:prstGeom>
        </p:spPr>
        <p:txBody>
          <a:bodyPr wrap="square">
            <a:spAutoFit/>
          </a:bodyPr>
          <a:lstStyle/>
          <a:p>
            <a:r>
              <a:rPr lang="en-US" dirty="0">
                <a:solidFill>
                  <a:schemeClr val="bg1"/>
                </a:solidFill>
              </a:rPr>
              <a:t>Q24: What types of businesses would you like to see more of in the corridor? </a:t>
            </a:r>
          </a:p>
        </p:txBody>
      </p:sp>
      <p:sp>
        <p:nvSpPr>
          <p:cNvPr id="6" name="TextBox 5"/>
          <p:cNvSpPr txBox="1"/>
          <p:nvPr/>
        </p:nvSpPr>
        <p:spPr>
          <a:xfrm>
            <a:off x="3977585" y="1890369"/>
            <a:ext cx="5002642" cy="3693319"/>
          </a:xfrm>
          <a:prstGeom prst="rect">
            <a:avLst/>
          </a:prstGeom>
          <a:noFill/>
        </p:spPr>
        <p:txBody>
          <a:bodyPr wrap="square" rtlCol="0">
            <a:spAutoFit/>
          </a:bodyPr>
          <a:lstStyle/>
          <a:p>
            <a:r>
              <a:rPr lang="en-US" sz="2000" dirty="0" smtClean="0">
                <a:solidFill>
                  <a:srgbClr val="FFFFFF"/>
                </a:solidFill>
              </a:rPr>
              <a:t>Sit-down restaurants and  small scale retail were the top 2 answers for ALL, LIVES IN CORRIDOR AND WORKS IN CORRIDOR. </a:t>
            </a:r>
          </a:p>
          <a:p>
            <a:endParaRPr lang="en-US" sz="2000" dirty="0">
              <a:solidFill>
                <a:srgbClr val="FFFFFF"/>
              </a:solidFill>
            </a:endParaRPr>
          </a:p>
          <a:p>
            <a:r>
              <a:rPr lang="en-US" sz="2000" dirty="0" smtClean="0">
                <a:solidFill>
                  <a:schemeClr val="accent2"/>
                </a:solidFill>
              </a:rPr>
              <a:t>The majority of those responding “other” said </a:t>
            </a:r>
            <a:r>
              <a:rPr lang="en-US" sz="2000" u="sng" dirty="0" smtClean="0">
                <a:solidFill>
                  <a:schemeClr val="accent2"/>
                </a:solidFill>
              </a:rPr>
              <a:t>no more business development</a:t>
            </a:r>
            <a:r>
              <a:rPr lang="en-US" sz="2000" dirty="0">
                <a:solidFill>
                  <a:schemeClr val="accent2"/>
                </a:solidFill>
              </a:rPr>
              <a:t>:</a:t>
            </a:r>
            <a:endParaRPr lang="en-US" sz="2000" dirty="0" smtClean="0">
              <a:solidFill>
                <a:schemeClr val="accent2"/>
              </a:solidFill>
            </a:endParaRPr>
          </a:p>
          <a:p>
            <a:r>
              <a:rPr lang="en-US" b="1" dirty="0">
                <a:solidFill>
                  <a:schemeClr val="accent2"/>
                </a:solidFill>
              </a:rPr>
              <a:t>LIVE IN </a:t>
            </a:r>
            <a:r>
              <a:rPr lang="en-US" b="1" dirty="0" smtClean="0">
                <a:solidFill>
                  <a:schemeClr val="accent2"/>
                </a:solidFill>
              </a:rPr>
              <a:t>BELLEVILLE = 14 people </a:t>
            </a:r>
            <a:r>
              <a:rPr lang="en-US" sz="1400" b="1" dirty="0" smtClean="0">
                <a:solidFill>
                  <a:schemeClr val="accent2"/>
                </a:solidFill>
              </a:rPr>
              <a:t>(30%</a:t>
            </a:r>
            <a:r>
              <a:rPr lang="en-US" sz="1400" b="1" dirty="0" smtClean="0">
                <a:solidFill>
                  <a:schemeClr val="bg1"/>
                </a:solidFill>
              </a:rPr>
              <a:t>) </a:t>
            </a:r>
          </a:p>
          <a:p>
            <a:r>
              <a:rPr lang="en-US" b="1" dirty="0" smtClean="0">
                <a:solidFill>
                  <a:schemeClr val="accent2"/>
                </a:solidFill>
              </a:rPr>
              <a:t>LIVE NEAR CORRIDOR = 41 people </a:t>
            </a:r>
            <a:r>
              <a:rPr lang="en-US" sz="1400" b="1" dirty="0" smtClean="0">
                <a:solidFill>
                  <a:schemeClr val="accent2"/>
                </a:solidFill>
              </a:rPr>
              <a:t>(24%</a:t>
            </a:r>
            <a:r>
              <a:rPr lang="en-US" sz="1400" b="1" dirty="0" smtClean="0">
                <a:solidFill>
                  <a:schemeClr val="bg1"/>
                </a:solidFill>
              </a:rPr>
              <a:t>)</a:t>
            </a:r>
            <a:endParaRPr lang="en-US" sz="1400" b="1" dirty="0">
              <a:solidFill>
                <a:schemeClr val="bg1"/>
              </a:solidFill>
            </a:endParaRPr>
          </a:p>
          <a:p>
            <a:r>
              <a:rPr lang="en-US" b="1" dirty="0">
                <a:solidFill>
                  <a:schemeClr val="accent2"/>
                </a:solidFill>
              </a:rPr>
              <a:t>LIVE IN HENDRICKS </a:t>
            </a:r>
            <a:r>
              <a:rPr lang="en-US" b="1" dirty="0" smtClean="0">
                <a:solidFill>
                  <a:schemeClr val="accent2"/>
                </a:solidFill>
              </a:rPr>
              <a:t>COUNTY = 46 people </a:t>
            </a:r>
            <a:r>
              <a:rPr lang="en-US" sz="1400" b="1" dirty="0" smtClean="0">
                <a:solidFill>
                  <a:schemeClr val="accent2"/>
                </a:solidFill>
              </a:rPr>
              <a:t>(14%</a:t>
            </a:r>
            <a:r>
              <a:rPr lang="en-US" sz="1400" b="1" dirty="0" smtClean="0">
                <a:solidFill>
                  <a:schemeClr val="bg1"/>
                </a:solidFill>
              </a:rPr>
              <a:t>)</a:t>
            </a:r>
            <a:endParaRPr lang="en-US" sz="1400" b="1" dirty="0">
              <a:solidFill>
                <a:schemeClr val="bg1"/>
              </a:solidFill>
            </a:endParaRPr>
          </a:p>
          <a:p>
            <a:endParaRPr lang="en-US" sz="2000" dirty="0" smtClean="0">
              <a:solidFill>
                <a:schemeClr val="accent2"/>
              </a:solidFill>
            </a:endParaRPr>
          </a:p>
          <a:p>
            <a:endParaRPr lang="en-US" sz="2000" dirty="0">
              <a:solidFill>
                <a:schemeClr val="accent2"/>
              </a:solidFill>
            </a:endParaRPr>
          </a:p>
        </p:txBody>
      </p:sp>
      <p:sp>
        <p:nvSpPr>
          <p:cNvPr id="4" name="Rectangle 3"/>
          <p:cNvSpPr/>
          <p:nvPr/>
        </p:nvSpPr>
        <p:spPr>
          <a:xfrm>
            <a:off x="419243" y="5919418"/>
            <a:ext cx="7435623" cy="646331"/>
          </a:xfrm>
          <a:prstGeom prst="rect">
            <a:avLst/>
          </a:prstGeom>
        </p:spPr>
        <p:txBody>
          <a:bodyPr wrap="square">
            <a:spAutoFit/>
          </a:bodyPr>
          <a:lstStyle/>
          <a:p>
            <a:r>
              <a:rPr lang="en-US" i="1" dirty="0" smtClean="0">
                <a:solidFill>
                  <a:schemeClr val="bg1"/>
                </a:solidFill>
                <a:latin typeface="Arial" charset="0"/>
              </a:rPr>
              <a:t>“None</a:t>
            </a:r>
            <a:r>
              <a:rPr lang="en-US" i="1" dirty="0">
                <a:solidFill>
                  <a:schemeClr val="bg1"/>
                </a:solidFill>
                <a:latin typeface="Arial" charset="0"/>
              </a:rPr>
              <a:t>, there are enough. West side of Hendricks County was not suppose to get developed. It's a farming community</a:t>
            </a:r>
            <a:r>
              <a:rPr lang="en-US" i="1" dirty="0" smtClean="0">
                <a:solidFill>
                  <a:schemeClr val="bg1"/>
                </a:solidFill>
                <a:latin typeface="Arial" charset="0"/>
              </a:rPr>
              <a:t>.”</a:t>
            </a:r>
            <a:endParaRPr lang="en-US" i="1" dirty="0">
              <a:solidFill>
                <a:schemeClr val="bg1"/>
              </a:solidFill>
            </a:endParaRPr>
          </a:p>
        </p:txBody>
      </p:sp>
    </p:spTree>
    <p:extLst>
      <p:ext uri="{BB962C8B-B14F-4D97-AF65-F5344CB8AC3E}">
        <p14:creationId xmlns:p14="http://schemas.microsoft.com/office/powerpoint/2010/main" val="1786283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679" y="-141194"/>
            <a:ext cx="7583487" cy="1044388"/>
          </a:xfrm>
        </p:spPr>
        <p:txBody>
          <a:bodyPr/>
          <a:lstStyle/>
          <a:p>
            <a:r>
              <a:rPr lang="en-US" dirty="0" smtClean="0"/>
              <a:t>Plainfield’s New Plan</a:t>
            </a:r>
            <a:endParaRPr lang="en-US" dirty="0"/>
          </a:p>
        </p:txBody>
      </p:sp>
      <p:pic>
        <p:nvPicPr>
          <p:cNvPr id="3" name="Picture 2"/>
          <p:cNvPicPr/>
          <p:nvPr/>
        </p:nvPicPr>
        <p:blipFill>
          <a:blip r:embed="rId2"/>
          <a:stretch>
            <a:fillRect/>
          </a:stretch>
        </p:blipFill>
        <p:spPr>
          <a:xfrm>
            <a:off x="6359155" y="156324"/>
            <a:ext cx="2451735" cy="6455410"/>
          </a:xfrm>
          <a:prstGeom prst="rect">
            <a:avLst/>
          </a:prstGeom>
        </p:spPr>
      </p:pic>
      <p:sp>
        <p:nvSpPr>
          <p:cNvPr id="4" name="Rectangle 3"/>
          <p:cNvSpPr/>
          <p:nvPr/>
        </p:nvSpPr>
        <p:spPr>
          <a:xfrm>
            <a:off x="267725" y="903194"/>
            <a:ext cx="6091430" cy="5693866"/>
          </a:xfrm>
          <a:prstGeom prst="rect">
            <a:avLst/>
          </a:prstGeom>
        </p:spPr>
        <p:txBody>
          <a:bodyPr wrap="square">
            <a:spAutoFit/>
          </a:bodyPr>
          <a:lstStyle/>
          <a:p>
            <a:pPr marL="285750" indent="-285750">
              <a:spcAft>
                <a:spcPts val="1200"/>
              </a:spcAft>
              <a:buFont typeface="Arial" charset="0"/>
              <a:buChar char="•"/>
            </a:pPr>
            <a:r>
              <a:rPr lang="en-US" dirty="0" smtClean="0">
                <a:solidFill>
                  <a:schemeClr val="bg1"/>
                </a:solidFill>
                <a:latin typeface="Trebuchet MS" charset="0"/>
                <a:ea typeface="ＭＳ ゴシック" charset="-128"/>
                <a:cs typeface="Times New Roman" charset="0"/>
              </a:rPr>
              <a:t>Adopted March </a:t>
            </a:r>
            <a:r>
              <a:rPr lang="en-US" dirty="0">
                <a:solidFill>
                  <a:schemeClr val="bg1"/>
                </a:solidFill>
                <a:latin typeface="Trebuchet MS" charset="0"/>
                <a:ea typeface="ＭＳ ゴシック" charset="-128"/>
                <a:cs typeface="Times New Roman" charset="0"/>
              </a:rPr>
              <a:t>28, </a:t>
            </a:r>
            <a:r>
              <a:rPr lang="en-US" dirty="0" smtClean="0">
                <a:solidFill>
                  <a:schemeClr val="bg1"/>
                </a:solidFill>
                <a:latin typeface="Trebuchet MS" charset="0"/>
                <a:ea typeface="ＭＳ ゴシック" charset="-128"/>
                <a:cs typeface="Times New Roman" charset="0"/>
              </a:rPr>
              <a:t>2016</a:t>
            </a:r>
          </a:p>
          <a:p>
            <a:pPr marL="285750" indent="-285750">
              <a:spcAft>
                <a:spcPts val="1200"/>
              </a:spcAft>
              <a:buFont typeface="Arial" charset="0"/>
              <a:buChar char="•"/>
            </a:pPr>
            <a:r>
              <a:rPr lang="en-US" dirty="0" smtClean="0">
                <a:solidFill>
                  <a:schemeClr val="bg1"/>
                </a:solidFill>
                <a:latin typeface="Trebuchet MS" charset="0"/>
                <a:ea typeface="ＭＳ ゴシック" charset="-128"/>
                <a:cs typeface="Times New Roman" charset="0"/>
              </a:rPr>
              <a:t>State </a:t>
            </a:r>
            <a:r>
              <a:rPr lang="en-US" dirty="0">
                <a:solidFill>
                  <a:schemeClr val="bg1"/>
                </a:solidFill>
                <a:latin typeface="Trebuchet MS" charset="0"/>
                <a:ea typeface="ＭＳ ゴシック" charset="-128"/>
                <a:cs typeface="Times New Roman" charset="0"/>
              </a:rPr>
              <a:t>law prohibits Plainfield from exercising </a:t>
            </a:r>
            <a:r>
              <a:rPr lang="en-US" dirty="0" smtClean="0">
                <a:solidFill>
                  <a:schemeClr val="bg1"/>
                </a:solidFill>
                <a:latin typeface="Trebuchet MS" charset="0"/>
                <a:ea typeface="ＭＳ ゴシック" charset="-128"/>
                <a:cs typeface="Times New Roman" charset="0"/>
              </a:rPr>
              <a:t>extra-territorial </a:t>
            </a:r>
            <a:r>
              <a:rPr lang="en-US" dirty="0">
                <a:solidFill>
                  <a:schemeClr val="bg1"/>
                </a:solidFill>
                <a:latin typeface="Trebuchet MS" charset="0"/>
                <a:ea typeface="ＭＳ ゴシック" charset="-128"/>
                <a:cs typeface="Times New Roman" charset="0"/>
              </a:rPr>
              <a:t>planning area, but they </a:t>
            </a:r>
            <a:r>
              <a:rPr lang="en-US" dirty="0" smtClean="0">
                <a:solidFill>
                  <a:schemeClr val="bg1"/>
                </a:solidFill>
                <a:latin typeface="Trebuchet MS" charset="0"/>
                <a:ea typeface="ＭＳ ゴシック" charset="-128"/>
                <a:cs typeface="Times New Roman" charset="0"/>
              </a:rPr>
              <a:t>may include area </a:t>
            </a:r>
            <a:r>
              <a:rPr lang="en-US" dirty="0">
                <a:solidFill>
                  <a:schemeClr val="bg1"/>
                </a:solidFill>
                <a:latin typeface="Trebuchet MS" charset="0"/>
                <a:ea typeface="ＭＳ ゴシック" charset="-128"/>
                <a:cs typeface="Times New Roman" charset="0"/>
              </a:rPr>
              <a:t>outside </a:t>
            </a:r>
            <a:r>
              <a:rPr lang="en-US" dirty="0" smtClean="0">
                <a:solidFill>
                  <a:schemeClr val="bg1"/>
                </a:solidFill>
                <a:latin typeface="Trebuchet MS" charset="0"/>
                <a:ea typeface="ＭＳ ゴシック" charset="-128"/>
                <a:cs typeface="Times New Roman" charset="0"/>
              </a:rPr>
              <a:t>current </a:t>
            </a:r>
            <a:r>
              <a:rPr lang="en-US" dirty="0">
                <a:solidFill>
                  <a:schemeClr val="bg1"/>
                </a:solidFill>
                <a:latin typeface="Trebuchet MS" charset="0"/>
                <a:ea typeface="ＭＳ ゴシック" charset="-128"/>
                <a:cs typeface="Times New Roman" charset="0"/>
              </a:rPr>
              <a:t>jurisdiction in </a:t>
            </a:r>
            <a:r>
              <a:rPr lang="en-US" dirty="0" smtClean="0">
                <a:solidFill>
                  <a:schemeClr val="bg1"/>
                </a:solidFill>
                <a:latin typeface="Trebuchet MS" charset="0"/>
                <a:ea typeface="ＭＳ ゴシック" charset="-128"/>
                <a:cs typeface="Times New Roman" charset="0"/>
              </a:rPr>
              <a:t>comprehensive plan</a:t>
            </a:r>
          </a:p>
          <a:p>
            <a:pPr marL="285750" indent="-285750">
              <a:spcAft>
                <a:spcPts val="1200"/>
              </a:spcAft>
              <a:buFont typeface="Arial" charset="0"/>
              <a:buChar char="•"/>
            </a:pPr>
            <a:r>
              <a:rPr lang="en-US" dirty="0" smtClean="0">
                <a:solidFill>
                  <a:schemeClr val="bg1"/>
                </a:solidFill>
                <a:latin typeface="Trebuchet MS" charset="0"/>
                <a:ea typeface="ＭＳ ゴシック" charset="-128"/>
                <a:cs typeface="Times New Roman" charset="0"/>
              </a:rPr>
              <a:t>the </a:t>
            </a:r>
            <a:r>
              <a:rPr lang="en-US" dirty="0">
                <a:solidFill>
                  <a:schemeClr val="bg1"/>
                </a:solidFill>
                <a:latin typeface="Trebuchet MS" charset="0"/>
                <a:ea typeface="ＭＳ ゴシック" charset="-128"/>
                <a:cs typeface="Times New Roman" charset="0"/>
              </a:rPr>
              <a:t>SR 39 Corridor is beyond the </a:t>
            </a:r>
            <a:r>
              <a:rPr lang="en-US" dirty="0">
                <a:solidFill>
                  <a:schemeClr val="bg1"/>
                </a:solidFill>
                <a:latin typeface="Trebuchet MS" charset="0"/>
                <a:ea typeface="ＭＳ ゴシック" charset="-128"/>
                <a:cs typeface="Times" charset="0"/>
              </a:rPr>
              <a:t>Tertiary Growth Area for Plainfield, meaning it is unlikely to be annexed anytime </a:t>
            </a:r>
            <a:r>
              <a:rPr lang="en-US" dirty="0" smtClean="0">
                <a:solidFill>
                  <a:schemeClr val="bg1"/>
                </a:solidFill>
                <a:latin typeface="Trebuchet MS" charset="0"/>
                <a:ea typeface="ＭＳ ゴシック" charset="-128"/>
                <a:cs typeface="Times" charset="0"/>
              </a:rPr>
              <a:t>soon</a:t>
            </a:r>
          </a:p>
          <a:p>
            <a:pPr marL="285750" indent="-285750">
              <a:spcAft>
                <a:spcPts val="1200"/>
              </a:spcAft>
              <a:buFont typeface="Arial" charset="0"/>
              <a:buChar char="•"/>
            </a:pPr>
            <a:r>
              <a:rPr lang="en-US" dirty="0" smtClean="0">
                <a:solidFill>
                  <a:schemeClr val="bg1"/>
                </a:solidFill>
                <a:latin typeface="Trebuchet MS" charset="0"/>
                <a:ea typeface="ＭＳ ゴシック" charset="-128"/>
                <a:cs typeface="Times New Roman" charset="0"/>
              </a:rPr>
              <a:t>Their future </a:t>
            </a:r>
            <a:r>
              <a:rPr lang="en-US" dirty="0">
                <a:solidFill>
                  <a:schemeClr val="bg1"/>
                </a:solidFill>
                <a:latin typeface="Trebuchet MS" charset="0"/>
                <a:ea typeface="ＭＳ ゴシック" charset="-128"/>
                <a:cs typeface="Times New Roman" charset="0"/>
              </a:rPr>
              <a:t>land use plan abuts the SR 39 planning corridor, extending west to S CR 400 E. </a:t>
            </a:r>
            <a:r>
              <a:rPr lang="en-US" dirty="0" smtClean="0">
                <a:solidFill>
                  <a:schemeClr val="bg1"/>
                </a:solidFill>
                <a:latin typeface="Trebuchet MS" charset="0"/>
                <a:ea typeface="ＭＳ ゴシック" charset="-128"/>
                <a:cs typeface="Times New Roman" charset="0"/>
              </a:rPr>
              <a:t>Their </a:t>
            </a:r>
            <a:r>
              <a:rPr lang="en-US" dirty="0">
                <a:solidFill>
                  <a:schemeClr val="bg1"/>
                </a:solidFill>
                <a:latin typeface="Trebuchet MS" charset="0"/>
                <a:ea typeface="ＭＳ ゴシック" charset="-128"/>
                <a:cs typeface="Times New Roman" charset="0"/>
              </a:rPr>
              <a:t>plan shows Park and Open Space (shown in </a:t>
            </a:r>
            <a:r>
              <a:rPr lang="en-US" dirty="0" smtClean="0">
                <a:solidFill>
                  <a:schemeClr val="bg1"/>
                </a:solidFill>
                <a:latin typeface="Trebuchet MS" charset="0"/>
                <a:ea typeface="ＭＳ ゴシック" charset="-128"/>
                <a:cs typeface="Times New Roman" charset="0"/>
              </a:rPr>
              <a:t>green) </a:t>
            </a:r>
            <a:r>
              <a:rPr lang="en-US" dirty="0">
                <a:solidFill>
                  <a:schemeClr val="bg1"/>
                </a:solidFill>
                <a:latin typeface="Trebuchet MS" charset="0"/>
                <a:ea typeface="ＭＳ ゴシック" charset="-128"/>
                <a:cs typeface="Times New Roman" charset="0"/>
              </a:rPr>
              <a:t>along the floodplain and recommends Single Family Detached (in yellow) north of E CR 750 S, with Light Industrial /Warehouse (in purple) south of E CR 750 S. Highway Commercial is also identified (in orange) around a potential interchange area at I-70 and CR </a:t>
            </a:r>
            <a:r>
              <a:rPr lang="en-US" dirty="0" smtClean="0">
                <a:solidFill>
                  <a:schemeClr val="bg1"/>
                </a:solidFill>
                <a:latin typeface="Trebuchet MS" charset="0"/>
                <a:ea typeface="ＭＳ ゴシック" charset="-128"/>
                <a:cs typeface="Times New Roman" charset="0"/>
              </a:rPr>
              <a:t>525</a:t>
            </a:r>
          </a:p>
          <a:p>
            <a:pPr marL="285750" indent="-285750">
              <a:spcAft>
                <a:spcPts val="1200"/>
              </a:spcAft>
              <a:buFont typeface="Arial" charset="0"/>
              <a:buChar char="•"/>
            </a:pPr>
            <a:r>
              <a:rPr lang="en-US" dirty="0">
                <a:solidFill>
                  <a:schemeClr val="bg1"/>
                </a:solidFill>
                <a:latin typeface="Trebuchet MS" charset="0"/>
                <a:ea typeface="ＭＳ ゴシック" charset="-128"/>
                <a:cs typeface="Times New Roman" charset="0"/>
              </a:rPr>
              <a:t>P</a:t>
            </a:r>
            <a:r>
              <a:rPr lang="en-US" dirty="0" smtClean="0">
                <a:solidFill>
                  <a:schemeClr val="bg1"/>
                </a:solidFill>
                <a:latin typeface="Trebuchet MS" charset="0"/>
                <a:ea typeface="ＭＳ ゴシック" charset="-128"/>
                <a:cs typeface="Times New Roman" charset="0"/>
              </a:rPr>
              <a:t>otential </a:t>
            </a:r>
            <a:r>
              <a:rPr lang="en-US" dirty="0">
                <a:solidFill>
                  <a:schemeClr val="bg1"/>
                </a:solidFill>
                <a:latin typeface="Trebuchet MS" charset="0"/>
                <a:ea typeface="ＭＳ ゴシック" charset="-128"/>
                <a:cs typeface="Times New Roman" charset="0"/>
              </a:rPr>
              <a:t>interchange location reflects </a:t>
            </a:r>
            <a:r>
              <a:rPr lang="en-US" dirty="0" smtClean="0">
                <a:solidFill>
                  <a:schemeClr val="bg1"/>
                </a:solidFill>
                <a:latin typeface="Trebuchet MS" charset="0"/>
                <a:ea typeface="ＭＳ ゴシック" charset="-128"/>
                <a:cs typeface="Times New Roman" charset="0"/>
              </a:rPr>
              <a:t>possibility </a:t>
            </a:r>
            <a:r>
              <a:rPr lang="en-US" dirty="0">
                <a:solidFill>
                  <a:schemeClr val="bg1"/>
                </a:solidFill>
                <a:latin typeface="Trebuchet MS" charset="0"/>
                <a:ea typeface="ＭＳ ゴシック" charset="-128"/>
                <a:cs typeface="Times New Roman" charset="0"/>
              </a:rPr>
              <a:t>that </a:t>
            </a:r>
            <a:r>
              <a:rPr lang="en-US" dirty="0" smtClean="0">
                <a:solidFill>
                  <a:schemeClr val="bg1"/>
                </a:solidFill>
                <a:latin typeface="Trebuchet MS" charset="0"/>
                <a:ea typeface="ＭＳ ゴシック" charset="-128"/>
                <a:cs typeface="Times New Roman" charset="0"/>
              </a:rPr>
              <a:t>I-69 would </a:t>
            </a:r>
            <a:r>
              <a:rPr lang="en-US" dirty="0">
                <a:solidFill>
                  <a:schemeClr val="bg1"/>
                </a:solidFill>
                <a:latin typeface="Trebuchet MS" charset="0"/>
                <a:ea typeface="ＭＳ ゴシック" charset="-128"/>
                <a:cs typeface="Times New Roman" charset="0"/>
              </a:rPr>
              <a:t>go west of Mooresville and intersect I-70 </a:t>
            </a:r>
            <a:endParaRPr lang="en-US" dirty="0">
              <a:solidFill>
                <a:schemeClr val="bg1"/>
              </a:solidFill>
            </a:endParaRPr>
          </a:p>
        </p:txBody>
      </p:sp>
    </p:spTree>
    <p:extLst>
      <p:ext uri="{BB962C8B-B14F-4D97-AF65-F5344CB8AC3E}">
        <p14:creationId xmlns:p14="http://schemas.microsoft.com/office/powerpoint/2010/main" val="1370337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679" y="-141194"/>
            <a:ext cx="7583487" cy="1044388"/>
          </a:xfrm>
        </p:spPr>
        <p:txBody>
          <a:bodyPr/>
          <a:lstStyle/>
          <a:p>
            <a:r>
              <a:rPr lang="en-US" dirty="0" smtClean="0"/>
              <a:t>Morgan County’s Plan</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54985" y="903194"/>
            <a:ext cx="4436740" cy="4897999"/>
          </a:xfrm>
          <a:prstGeom prst="rect">
            <a:avLst/>
          </a:prstGeom>
          <a:noFill/>
          <a:ln>
            <a:noFill/>
          </a:ln>
        </p:spPr>
      </p:pic>
      <p:sp>
        <p:nvSpPr>
          <p:cNvPr id="6" name="Text Box 288"/>
          <p:cNvSpPr txBox="1"/>
          <p:nvPr/>
        </p:nvSpPr>
        <p:spPr>
          <a:xfrm>
            <a:off x="5097031" y="903194"/>
            <a:ext cx="3429000" cy="32004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u="sng" dirty="0">
                <a:solidFill>
                  <a:schemeClr val="bg1"/>
                </a:solidFill>
                <a:effectLst/>
                <a:ea typeface="ＭＳ ゴシック" charset="-128"/>
                <a:cs typeface="Times New Roman" charset="0"/>
              </a:rPr>
              <a:t>Morgan County Future Land Use Plan</a:t>
            </a:r>
            <a:endParaRPr lang="en-US" dirty="0">
              <a:solidFill>
                <a:schemeClr val="bg1"/>
              </a:solidFill>
              <a:effectLst/>
              <a:ea typeface="ＭＳ ゴシック" charset="-128"/>
              <a:cs typeface="Times New Roman" charset="0"/>
            </a:endParaRPr>
          </a:p>
          <a:p>
            <a:pPr marL="342900" marR="0" lvl="0" indent="-342900">
              <a:spcBef>
                <a:spcPts val="0"/>
              </a:spcBef>
              <a:spcAft>
                <a:spcPts val="0"/>
              </a:spcAft>
              <a:buFont typeface="Courier New" charset="0"/>
              <a:buChar char="o"/>
            </a:pPr>
            <a:r>
              <a:rPr lang="en-US" dirty="0">
                <a:solidFill>
                  <a:schemeClr val="bg1"/>
                </a:solidFill>
                <a:effectLst/>
                <a:ea typeface="ＭＳ ゴシック" charset="-128"/>
                <a:cs typeface="Times New Roman" charset="0"/>
              </a:rPr>
              <a:t>2010 </a:t>
            </a:r>
            <a:r>
              <a:rPr lang="en-US" dirty="0" smtClean="0">
                <a:solidFill>
                  <a:schemeClr val="bg1"/>
                </a:solidFill>
                <a:effectLst/>
                <a:ea typeface="ＭＳ ゴシック" charset="-128"/>
                <a:cs typeface="Times New Roman" charset="0"/>
              </a:rPr>
              <a:t>Plan </a:t>
            </a:r>
            <a:r>
              <a:rPr lang="en-US" dirty="0">
                <a:solidFill>
                  <a:schemeClr val="bg1"/>
                </a:solidFill>
                <a:effectLst/>
                <a:ea typeface="ＭＳ ゴシック" charset="-128"/>
                <a:cs typeface="Times New Roman" charset="0"/>
              </a:rPr>
              <a:t>excludes </a:t>
            </a:r>
            <a:r>
              <a:rPr lang="en-US" dirty="0" smtClean="0">
                <a:solidFill>
                  <a:schemeClr val="bg1"/>
                </a:solidFill>
                <a:effectLst/>
                <a:ea typeface="ＭＳ ゴシック" charset="-128"/>
                <a:cs typeface="Times New Roman" charset="0"/>
              </a:rPr>
              <a:t>SR 39 study area, Monrovia’s </a:t>
            </a:r>
            <a:r>
              <a:rPr lang="en-US" dirty="0">
                <a:solidFill>
                  <a:schemeClr val="bg1"/>
                </a:solidFill>
                <a:effectLst/>
                <a:ea typeface="ＭＳ ゴシック" charset="-128"/>
                <a:cs typeface="Times New Roman" charset="0"/>
              </a:rPr>
              <a:t>jurisdiction and planning area</a:t>
            </a:r>
          </a:p>
          <a:p>
            <a:pPr marL="342900" marR="0" lvl="0" indent="-342900">
              <a:spcBef>
                <a:spcPts val="0"/>
              </a:spcBef>
              <a:spcAft>
                <a:spcPts val="0"/>
              </a:spcAft>
              <a:buFont typeface="Courier New" charset="0"/>
              <a:buChar char="o"/>
            </a:pPr>
            <a:r>
              <a:rPr lang="en-US" dirty="0">
                <a:solidFill>
                  <a:schemeClr val="bg1"/>
                </a:solidFill>
                <a:effectLst/>
                <a:ea typeface="ＭＳ ゴシック" charset="-128"/>
                <a:cs typeface="Times New Roman" charset="0"/>
              </a:rPr>
              <a:t>Adjacent Future Land Use proposed Agricultural General (some housing) and Agricultural Preferred</a:t>
            </a:r>
          </a:p>
          <a:p>
            <a:pPr marL="342900" marR="0" lvl="0" indent="-342900">
              <a:spcBef>
                <a:spcPts val="0"/>
              </a:spcBef>
              <a:spcAft>
                <a:spcPts val="0"/>
              </a:spcAft>
              <a:buFont typeface="Courier New" charset="0"/>
              <a:buChar char="o"/>
            </a:pPr>
            <a:r>
              <a:rPr lang="en-US" dirty="0">
                <a:solidFill>
                  <a:schemeClr val="bg1"/>
                </a:solidFill>
                <a:effectLst/>
                <a:ea typeface="ＭＳ ゴシック" charset="-128"/>
                <a:cs typeface="Times New Roman" charset="0"/>
              </a:rPr>
              <a:t>SR 39 a Major Collector</a:t>
            </a:r>
          </a:p>
          <a:p>
            <a:pPr marL="0" marR="0">
              <a:spcBef>
                <a:spcPts val="0"/>
              </a:spcBef>
              <a:spcAft>
                <a:spcPts val="400"/>
              </a:spcAft>
            </a:pPr>
            <a:r>
              <a:rPr lang="en-US" dirty="0">
                <a:solidFill>
                  <a:schemeClr val="bg1"/>
                </a:solidFill>
                <a:effectLst/>
                <a:ea typeface="ＭＳ ゴシック" charset="-128"/>
                <a:cs typeface="Times New Roman" charset="0"/>
              </a:rPr>
              <a:t> </a:t>
            </a:r>
          </a:p>
          <a:p>
            <a:pPr marL="0" marR="0">
              <a:spcBef>
                <a:spcPts val="0"/>
              </a:spcBef>
              <a:spcAft>
                <a:spcPts val="400"/>
              </a:spcAft>
            </a:pPr>
            <a:r>
              <a:rPr lang="en-US" dirty="0">
                <a:solidFill>
                  <a:schemeClr val="bg1"/>
                </a:solidFill>
                <a:effectLst/>
                <a:ea typeface="ＭＳ ゴシック" charset="-128"/>
                <a:cs typeface="Times New Roman" charset="0"/>
              </a:rPr>
              <a:t>Monrovia does not have a Comprehensive Plan, but local officials </a:t>
            </a:r>
            <a:r>
              <a:rPr lang="en-US" dirty="0" smtClean="0">
                <a:solidFill>
                  <a:schemeClr val="bg1"/>
                </a:solidFill>
                <a:effectLst/>
                <a:ea typeface="ＭＳ ゴシック" charset="-128"/>
                <a:cs typeface="Times New Roman" charset="0"/>
              </a:rPr>
              <a:t>discussing need </a:t>
            </a:r>
            <a:r>
              <a:rPr lang="en-US" dirty="0">
                <a:solidFill>
                  <a:schemeClr val="bg1"/>
                </a:solidFill>
                <a:effectLst/>
                <a:ea typeface="ＭＳ ゴシック" charset="-128"/>
                <a:cs typeface="Times New Roman" charset="0"/>
              </a:rPr>
              <a:t> </a:t>
            </a:r>
          </a:p>
        </p:txBody>
      </p:sp>
    </p:spTree>
    <p:extLst>
      <p:ext uri="{BB962C8B-B14F-4D97-AF65-F5344CB8AC3E}">
        <p14:creationId xmlns:p14="http://schemas.microsoft.com/office/powerpoint/2010/main" val="987391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50617"/>
            <a:ext cx="7583487" cy="716513"/>
          </a:xfrm>
        </p:spPr>
        <p:txBody>
          <a:bodyPr/>
          <a:lstStyle/>
          <a:p>
            <a:r>
              <a:rPr lang="en-US" dirty="0" smtClean="0"/>
              <a:t>2006 Comprehensive Plan Recs </a:t>
            </a:r>
            <a:endParaRPr lang="en-US" dirty="0"/>
          </a:p>
        </p:txBody>
      </p:sp>
      <p:sp>
        <p:nvSpPr>
          <p:cNvPr id="3" name="Content Placeholder 2"/>
          <p:cNvSpPr>
            <a:spLocks noGrp="1"/>
          </p:cNvSpPr>
          <p:nvPr>
            <p:ph sz="half" idx="1"/>
          </p:nvPr>
        </p:nvSpPr>
        <p:spPr>
          <a:xfrm>
            <a:off x="428221" y="1067130"/>
            <a:ext cx="4872863" cy="5606797"/>
          </a:xfrm>
        </p:spPr>
        <p:txBody>
          <a:bodyPr>
            <a:normAutofit fontScale="25000" lnSpcReduction="20000"/>
          </a:bodyPr>
          <a:lstStyle/>
          <a:p>
            <a:pPr marL="0" indent="0">
              <a:buNone/>
            </a:pPr>
            <a:r>
              <a:rPr lang="en-US" sz="7200" dirty="0" smtClean="0"/>
              <a:t>Belleville Area</a:t>
            </a:r>
          </a:p>
          <a:p>
            <a:r>
              <a:rPr lang="en-US" sz="5400" dirty="0" smtClean="0"/>
              <a:t>Develop </a:t>
            </a:r>
            <a:r>
              <a:rPr lang="en-US" sz="5400" dirty="0"/>
              <a:t>in a grid street pattern </a:t>
            </a:r>
            <a:endParaRPr lang="en-US" sz="5400" dirty="0" smtClean="0"/>
          </a:p>
          <a:p>
            <a:pPr lvl="1"/>
            <a:r>
              <a:rPr lang="en-US" sz="5200" dirty="0" smtClean="0"/>
              <a:t>Infill development –Respect </a:t>
            </a:r>
            <a:r>
              <a:rPr lang="en-US" sz="5200" dirty="0"/>
              <a:t>traditional / historic scale and pattern </a:t>
            </a:r>
            <a:endParaRPr lang="en-US" sz="5200" dirty="0" smtClean="0"/>
          </a:p>
          <a:p>
            <a:pPr lvl="1"/>
            <a:r>
              <a:rPr lang="en-US" sz="5200" dirty="0" smtClean="0"/>
              <a:t>New development --  Pull up to street with </a:t>
            </a:r>
            <a:r>
              <a:rPr lang="en-US" sz="5200" dirty="0"/>
              <a:t>sidewalks and landscaping </a:t>
            </a:r>
            <a:r>
              <a:rPr lang="en-US" sz="5200" dirty="0" smtClean="0"/>
              <a:t>as </a:t>
            </a:r>
            <a:r>
              <a:rPr lang="en-US" sz="5200" dirty="0"/>
              <a:t>pedestrian buffers. </a:t>
            </a:r>
            <a:endParaRPr lang="en-US" sz="5200" dirty="0" smtClean="0"/>
          </a:p>
          <a:p>
            <a:pPr lvl="1"/>
            <a:r>
              <a:rPr lang="en-US" sz="5200" dirty="0" smtClean="0"/>
              <a:t>Rehabilitation – Encourage rehabilitation of </a:t>
            </a:r>
            <a:r>
              <a:rPr lang="en-US" sz="5200" dirty="0"/>
              <a:t>existing structures and </a:t>
            </a:r>
            <a:r>
              <a:rPr lang="en-US" sz="5200" dirty="0" smtClean="0"/>
              <a:t>residences</a:t>
            </a:r>
            <a:endParaRPr lang="en-US" sz="5200" dirty="0"/>
          </a:p>
          <a:p>
            <a:pPr marL="0" indent="0">
              <a:buNone/>
            </a:pPr>
            <a:endParaRPr lang="en-US" sz="3200" dirty="0" smtClean="0"/>
          </a:p>
          <a:p>
            <a:pPr marL="0" indent="0">
              <a:buNone/>
            </a:pPr>
            <a:r>
              <a:rPr lang="en-US" sz="7200" dirty="0" smtClean="0"/>
              <a:t>South to </a:t>
            </a:r>
            <a:r>
              <a:rPr lang="en-US" sz="7200" dirty="0"/>
              <a:t>CR E 900 S </a:t>
            </a:r>
            <a:endParaRPr lang="en-US" sz="7200" dirty="0" smtClean="0"/>
          </a:p>
          <a:p>
            <a:r>
              <a:rPr lang="en-US" sz="5200" dirty="0" smtClean="0"/>
              <a:t>Conservation subdivisions appropriate </a:t>
            </a:r>
            <a:r>
              <a:rPr lang="en-US" sz="5200" dirty="0"/>
              <a:t>with existing floodplains and conservation </a:t>
            </a:r>
            <a:r>
              <a:rPr lang="en-US" sz="5200" dirty="0" smtClean="0"/>
              <a:t>areas </a:t>
            </a:r>
            <a:endParaRPr lang="en-US" sz="5200" dirty="0"/>
          </a:p>
          <a:p>
            <a:pPr marL="0" indent="0">
              <a:buNone/>
            </a:pPr>
            <a:endParaRPr lang="en-US" sz="3200" dirty="0" smtClean="0"/>
          </a:p>
          <a:p>
            <a:pPr marL="0" indent="0">
              <a:buNone/>
            </a:pPr>
            <a:r>
              <a:rPr lang="en-US" sz="7200" dirty="0" smtClean="0"/>
              <a:t>Interchange Area</a:t>
            </a:r>
          </a:p>
          <a:p>
            <a:pPr lvl="1"/>
            <a:r>
              <a:rPr lang="en-US" sz="5200" dirty="0" smtClean="0"/>
              <a:t>Development </a:t>
            </a:r>
            <a:r>
              <a:rPr lang="en-US" sz="5200" dirty="0"/>
              <a:t>should complement the surroundings </a:t>
            </a:r>
            <a:endParaRPr lang="en-US" sz="5200" dirty="0" smtClean="0"/>
          </a:p>
          <a:p>
            <a:pPr lvl="1"/>
            <a:r>
              <a:rPr lang="en-US" sz="5200" dirty="0" smtClean="0"/>
              <a:t>Site </a:t>
            </a:r>
            <a:r>
              <a:rPr lang="en-US" sz="5200" dirty="0"/>
              <a:t>layout should address access and connectivity </a:t>
            </a:r>
            <a:r>
              <a:rPr lang="en-US" sz="5200" dirty="0" smtClean="0"/>
              <a:t>with </a:t>
            </a:r>
            <a:r>
              <a:rPr lang="en-US" sz="5200" dirty="0"/>
              <a:t>frontage roads, sidewalks and </a:t>
            </a:r>
            <a:r>
              <a:rPr lang="en-US" sz="5200" dirty="0" smtClean="0"/>
              <a:t>trails</a:t>
            </a:r>
          </a:p>
          <a:p>
            <a:pPr lvl="1"/>
            <a:r>
              <a:rPr lang="en-US" sz="5200" dirty="0" smtClean="0"/>
              <a:t>Architectural </a:t>
            </a:r>
            <a:r>
              <a:rPr lang="en-US" sz="5200" dirty="0"/>
              <a:t>style, lighting, landscaping and other site amenities should provide unifying theme </a:t>
            </a:r>
            <a:endParaRPr lang="en-US" sz="5200" dirty="0" smtClean="0"/>
          </a:p>
          <a:p>
            <a:pPr lvl="1"/>
            <a:r>
              <a:rPr lang="en-US" sz="5200" dirty="0" smtClean="0"/>
              <a:t>Parking </a:t>
            </a:r>
            <a:r>
              <a:rPr lang="en-US" sz="5200" dirty="0"/>
              <a:t>limited to rear of buildings, and appropriately screened with landscaping </a:t>
            </a:r>
          </a:p>
          <a:p>
            <a:pPr marL="0" indent="0">
              <a:buNone/>
            </a:pPr>
            <a:endParaRPr lang="en-US" sz="5200" dirty="0"/>
          </a:p>
        </p:txBody>
      </p:sp>
      <p:pic>
        <p:nvPicPr>
          <p:cNvPr id="6" name="Picture 5"/>
          <p:cNvPicPr/>
          <p:nvPr/>
        </p:nvPicPr>
        <p:blipFill>
          <a:blip r:embed="rId3">
            <a:extLst>
              <a:ext uri="{28A0092B-C50C-407E-A947-70E740481C1C}">
                <a14:useLocalDpi xmlns:a14="http://schemas.microsoft.com/office/drawing/2010/main"/>
              </a:ext>
            </a:extLst>
          </a:blip>
          <a:srcRect/>
          <a:stretch>
            <a:fillRect/>
          </a:stretch>
        </p:blipFill>
        <p:spPr bwMode="auto">
          <a:xfrm>
            <a:off x="5408715" y="1399247"/>
            <a:ext cx="3288030" cy="5167630"/>
          </a:xfrm>
          <a:prstGeom prst="rect">
            <a:avLst/>
          </a:prstGeom>
          <a:noFill/>
          <a:ln>
            <a:noFill/>
          </a:ln>
        </p:spPr>
      </p:pic>
    </p:spTree>
    <p:extLst>
      <p:ext uri="{BB962C8B-B14F-4D97-AF65-F5344CB8AC3E}">
        <p14:creationId xmlns:p14="http://schemas.microsoft.com/office/powerpoint/2010/main" val="588836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Corridor Planning </a:t>
            </a:r>
            <a:r>
              <a:rPr lang="en-US" dirty="0" smtClean="0"/>
              <a:t>Area </a:t>
            </a:r>
            <a:br>
              <a:rPr lang="en-US" dirty="0" smtClean="0"/>
            </a:br>
            <a:r>
              <a:rPr lang="en-US" dirty="0" smtClean="0"/>
              <a:t>North End – Belleville/US 40</a:t>
            </a:r>
            <a:endParaRPr lang="en-US" dirty="0"/>
          </a:p>
        </p:txBody>
      </p:sp>
      <p:sp>
        <p:nvSpPr>
          <p:cNvPr id="4" name="Rectangle 3"/>
          <p:cNvSpPr/>
          <p:nvPr/>
        </p:nvSpPr>
        <p:spPr>
          <a:xfrm>
            <a:off x="494676" y="1425388"/>
            <a:ext cx="8439462" cy="5078313"/>
          </a:xfrm>
          <a:prstGeom prst="rect">
            <a:avLst/>
          </a:prstGeom>
        </p:spPr>
        <p:txBody>
          <a:bodyPr wrap="square">
            <a:spAutoFit/>
          </a:bodyPr>
          <a:lstStyle/>
          <a:p>
            <a:r>
              <a:rPr lang="en-US" b="1" dirty="0" smtClean="0">
                <a:solidFill>
                  <a:schemeClr val="accent2"/>
                </a:solidFill>
                <a:latin typeface="Trebuchet MS" charset="0"/>
                <a:ea typeface="ＭＳ ゴシック" charset="-128"/>
                <a:cs typeface="Times New Roman" charset="0"/>
              </a:rPr>
              <a:t>North </a:t>
            </a:r>
            <a:r>
              <a:rPr lang="en-US" b="1" dirty="0">
                <a:solidFill>
                  <a:schemeClr val="accent2"/>
                </a:solidFill>
                <a:latin typeface="Trebuchet MS" charset="0"/>
                <a:ea typeface="ＭＳ ゴシック" charset="-128"/>
                <a:cs typeface="Times New Roman" charset="0"/>
              </a:rPr>
              <a:t>End -- Community Survey</a:t>
            </a:r>
            <a:endParaRPr lang="en-US" dirty="0">
              <a:solidFill>
                <a:schemeClr val="accent2"/>
              </a:solidFill>
              <a:latin typeface="Trebuchet MS" charset="0"/>
              <a:ea typeface="ＭＳ ゴシック" charset="-128"/>
              <a:cs typeface="Times New Roman" charset="0"/>
            </a:endParaRPr>
          </a:p>
          <a:p>
            <a:r>
              <a:rPr lang="en-US" dirty="0" smtClean="0">
                <a:solidFill>
                  <a:schemeClr val="bg1"/>
                </a:solidFill>
                <a:latin typeface="Trebuchet MS" charset="0"/>
                <a:ea typeface="ＭＳ ゴシック" charset="-128"/>
                <a:cs typeface="Times New Roman" charset="0"/>
              </a:rPr>
              <a:t>Half said </a:t>
            </a:r>
            <a:r>
              <a:rPr lang="en-US" dirty="0">
                <a:solidFill>
                  <a:schemeClr val="bg1"/>
                </a:solidFill>
                <a:latin typeface="Trebuchet MS" charset="0"/>
                <a:ea typeface="ＭＳ ゴシック" charset="-128"/>
                <a:cs typeface="Times New Roman" charset="0"/>
              </a:rPr>
              <a:t>no more development in Belleville, while 1/3 said Single-Family, Church and/or School </a:t>
            </a:r>
            <a:endParaRPr lang="en-US" dirty="0" smtClean="0">
              <a:solidFill>
                <a:schemeClr val="bg1"/>
              </a:solidFill>
              <a:latin typeface="Trebuchet MS" charset="0"/>
              <a:ea typeface="ＭＳ ゴシック" charset="-128"/>
              <a:cs typeface="Times New Roman" charset="0"/>
            </a:endParaRPr>
          </a:p>
          <a:p>
            <a:r>
              <a:rPr lang="en-US" dirty="0">
                <a:solidFill>
                  <a:schemeClr val="bg1"/>
                </a:solidFill>
                <a:latin typeface="Trebuchet MS" charset="0"/>
                <a:ea typeface="ＭＳ ゴシック" charset="-128"/>
                <a:cs typeface="Times New Roman" charset="0"/>
              </a:rPr>
              <a:t> </a:t>
            </a:r>
          </a:p>
          <a:p>
            <a:r>
              <a:rPr lang="en-US" b="1" dirty="0">
                <a:solidFill>
                  <a:schemeClr val="accent2"/>
                </a:solidFill>
                <a:latin typeface="Trebuchet MS" charset="0"/>
                <a:ea typeface="ＭＳ ゴシック" charset="-128"/>
                <a:cs typeface="Times New Roman" charset="0"/>
              </a:rPr>
              <a:t>North End </a:t>
            </a:r>
            <a:r>
              <a:rPr lang="en-US" b="1" dirty="0" smtClean="0">
                <a:solidFill>
                  <a:schemeClr val="accent2"/>
                </a:solidFill>
                <a:latin typeface="Trebuchet MS" charset="0"/>
                <a:ea typeface="ＭＳ ゴシック" charset="-128"/>
                <a:cs typeface="Times New Roman" charset="0"/>
              </a:rPr>
              <a:t>– Zoning</a:t>
            </a:r>
            <a:r>
              <a:rPr lang="en-US" dirty="0" smtClean="0">
                <a:solidFill>
                  <a:schemeClr val="accent2"/>
                </a:solidFill>
                <a:latin typeface="Trebuchet MS" charset="0"/>
                <a:ea typeface="ＭＳ ゴシック" charset="-128"/>
                <a:cs typeface="Times New Roman" charset="0"/>
              </a:rPr>
              <a:t>: </a:t>
            </a:r>
            <a:r>
              <a:rPr lang="en-US" dirty="0" smtClean="0">
                <a:solidFill>
                  <a:schemeClr val="bg1"/>
                </a:solidFill>
                <a:latin typeface="Trebuchet MS" charset="0"/>
                <a:ea typeface="ＭＳ ゴシック" charset="-128"/>
                <a:cs typeface="Times New Roman" charset="0"/>
              </a:rPr>
              <a:t>County </a:t>
            </a:r>
            <a:r>
              <a:rPr lang="en-US" dirty="0">
                <a:solidFill>
                  <a:schemeClr val="bg1"/>
                </a:solidFill>
                <a:latin typeface="Trebuchet MS" charset="0"/>
                <a:ea typeface="ＭＳ ゴシック" charset="-128"/>
                <a:cs typeface="Times New Roman" charset="0"/>
              </a:rPr>
              <a:t>Zoning Ordinance includes </a:t>
            </a:r>
            <a:r>
              <a:rPr lang="en-US" dirty="0" smtClean="0">
                <a:solidFill>
                  <a:schemeClr val="bg1"/>
                </a:solidFill>
                <a:latin typeface="Trebuchet MS" charset="0"/>
                <a:ea typeface="ＭＳ ゴシック" charset="-128"/>
                <a:cs typeface="Times New Roman" charset="0"/>
              </a:rPr>
              <a:t>Town </a:t>
            </a:r>
            <a:r>
              <a:rPr lang="en-US" dirty="0">
                <a:solidFill>
                  <a:schemeClr val="bg1"/>
                </a:solidFill>
                <a:latin typeface="Trebuchet MS" charset="0"/>
                <a:ea typeface="ＭＳ ゴシック" charset="-128"/>
                <a:cs typeface="Times New Roman" charset="0"/>
              </a:rPr>
              <a:t>Center “floating” overlay zoning district </a:t>
            </a:r>
            <a:endParaRPr lang="en-US" dirty="0" smtClean="0">
              <a:solidFill>
                <a:schemeClr val="bg1"/>
              </a:solidFill>
              <a:latin typeface="Trebuchet MS" charset="0"/>
              <a:ea typeface="ＭＳ ゴシック" charset="-128"/>
              <a:cs typeface="Times New Roman" charset="0"/>
            </a:endParaRPr>
          </a:p>
          <a:p>
            <a:endParaRPr lang="en-US" b="1" dirty="0">
              <a:solidFill>
                <a:schemeClr val="bg1"/>
              </a:solidFill>
              <a:latin typeface="Trebuchet MS" charset="0"/>
              <a:ea typeface="ＭＳ ゴシック" charset="-128"/>
              <a:cs typeface="Times New Roman" charset="0"/>
            </a:endParaRPr>
          </a:p>
          <a:p>
            <a:r>
              <a:rPr lang="en-US" b="1" dirty="0" smtClean="0">
                <a:solidFill>
                  <a:schemeClr val="accent2"/>
                </a:solidFill>
              </a:rPr>
              <a:t>North </a:t>
            </a:r>
            <a:r>
              <a:rPr lang="en-US" b="1" dirty="0">
                <a:solidFill>
                  <a:schemeClr val="accent2"/>
                </a:solidFill>
              </a:rPr>
              <a:t>End -- Compatibility:</a:t>
            </a:r>
            <a:r>
              <a:rPr lang="en-US" dirty="0">
                <a:solidFill>
                  <a:schemeClr val="accent2"/>
                </a:solidFill>
              </a:rPr>
              <a:t> </a:t>
            </a:r>
            <a:r>
              <a:rPr lang="en-US" dirty="0">
                <a:solidFill>
                  <a:schemeClr val="bg1"/>
                </a:solidFill>
              </a:rPr>
              <a:t>Infill development and redevelopment should look similar to what is around it. Compatibility typically includes height, proportion and setbacks, and may sometimes be extended to include building materials and architectural style. </a:t>
            </a:r>
            <a:endParaRPr lang="en-US" dirty="0" smtClean="0">
              <a:solidFill>
                <a:schemeClr val="bg1"/>
              </a:solidFill>
            </a:endParaRPr>
          </a:p>
          <a:p>
            <a:endParaRPr lang="en-US" b="1" dirty="0" smtClean="0">
              <a:solidFill>
                <a:schemeClr val="bg1"/>
              </a:solidFill>
            </a:endParaRPr>
          </a:p>
          <a:p>
            <a:r>
              <a:rPr lang="en-US" b="1" dirty="0" smtClean="0">
                <a:solidFill>
                  <a:schemeClr val="accent2"/>
                </a:solidFill>
              </a:rPr>
              <a:t>North </a:t>
            </a:r>
            <a:r>
              <a:rPr lang="en-US" b="1" dirty="0">
                <a:solidFill>
                  <a:schemeClr val="accent2"/>
                </a:solidFill>
              </a:rPr>
              <a:t>End – Consultant Findings </a:t>
            </a:r>
            <a:endParaRPr lang="en-US" dirty="0">
              <a:solidFill>
                <a:schemeClr val="accent2"/>
              </a:solidFill>
            </a:endParaRPr>
          </a:p>
          <a:p>
            <a:r>
              <a:rPr lang="en-US" dirty="0">
                <a:solidFill>
                  <a:schemeClr val="bg1"/>
                </a:solidFill>
              </a:rPr>
              <a:t>Belleville has potential for some residential development. New business development will mostly serve current residents. This area is best suited for residential and commercial redevelopment and Infill.</a:t>
            </a:r>
          </a:p>
          <a:p>
            <a:endParaRPr lang="en-US" dirty="0"/>
          </a:p>
          <a:p>
            <a:pPr marL="285750" indent="-285750">
              <a:buFont typeface="Arial" charset="0"/>
              <a:buChar char="•"/>
            </a:pPr>
            <a:endParaRPr lang="en-US" dirty="0" smtClean="0">
              <a:latin typeface="Trebuchet MS" charset="0"/>
              <a:ea typeface="ＭＳ ゴシック" charset="-128"/>
              <a:cs typeface="Times New Roman" charset="0"/>
            </a:endParaRPr>
          </a:p>
        </p:txBody>
      </p:sp>
    </p:spTree>
    <p:extLst>
      <p:ext uri="{BB962C8B-B14F-4D97-AF65-F5344CB8AC3E}">
        <p14:creationId xmlns:p14="http://schemas.microsoft.com/office/powerpoint/2010/main" val="1794917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steering committee develop this plan?</a:t>
            </a:r>
            <a:endParaRPr lang="en-US" dirty="0"/>
          </a:p>
        </p:txBody>
      </p:sp>
      <p:sp>
        <p:nvSpPr>
          <p:cNvPr id="3" name="Text Placeholder 2"/>
          <p:cNvSpPr>
            <a:spLocks noGrp="1"/>
          </p:cNvSpPr>
          <p:nvPr>
            <p:ph type="body" idx="1"/>
          </p:nvPr>
        </p:nvSpPr>
        <p:spPr/>
        <p:txBody>
          <a:bodyPr>
            <a:normAutofit lnSpcReduction="10000"/>
          </a:bodyPr>
          <a:lstStyle/>
          <a:p>
            <a:pPr marL="342900" indent="-342900">
              <a:buFont typeface="Arial" charset="0"/>
              <a:buChar char="•"/>
            </a:pPr>
            <a:r>
              <a:rPr lang="en-US" dirty="0" smtClean="0"/>
              <a:t>Public input (steering committee, public survey, etc.)</a:t>
            </a:r>
          </a:p>
          <a:p>
            <a:pPr marL="342900" indent="-342900">
              <a:buFont typeface="Arial" charset="0"/>
              <a:buChar char="•"/>
            </a:pPr>
            <a:r>
              <a:rPr lang="en-US" dirty="0" smtClean="0"/>
              <a:t>Expert economic development and planning input</a:t>
            </a:r>
          </a:p>
          <a:p>
            <a:pPr marL="342900" indent="-342900">
              <a:buFont typeface="Arial" charset="0"/>
              <a:buChar char="•"/>
            </a:pPr>
            <a:r>
              <a:rPr lang="en-US" dirty="0" smtClean="0"/>
              <a:t>Detailed research</a:t>
            </a:r>
          </a:p>
          <a:p>
            <a:pPr marL="342900" indent="-342900">
              <a:buFont typeface="Arial" charset="0"/>
              <a:buChar char="•"/>
            </a:pPr>
            <a:r>
              <a:rPr lang="en-US" dirty="0" smtClean="0"/>
              <a:t>Build on previous Hendricks County policies</a:t>
            </a:r>
          </a:p>
          <a:p>
            <a:pPr marL="342900" indent="-342900">
              <a:buFont typeface="Arial" charset="0"/>
              <a:buChar char="•"/>
            </a:pPr>
            <a:endParaRPr lang="en-US" dirty="0" smtClean="0"/>
          </a:p>
          <a:p>
            <a:pPr marL="342900" indent="-342900">
              <a:buFont typeface="Arial" charset="0"/>
              <a:buChar char="•"/>
            </a:pPr>
            <a:endParaRPr lang="en-US" dirty="0"/>
          </a:p>
        </p:txBody>
      </p:sp>
    </p:spTree>
    <p:extLst>
      <p:ext uri="{BB962C8B-B14F-4D97-AF65-F5344CB8AC3E}">
        <p14:creationId xmlns:p14="http://schemas.microsoft.com/office/powerpoint/2010/main" val="1829316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842" y="1050877"/>
            <a:ext cx="8434316" cy="1002307"/>
          </a:xfrm>
        </p:spPr>
        <p:txBody>
          <a:bodyPr/>
          <a:lstStyle/>
          <a:p>
            <a:r>
              <a:rPr lang="en-US" sz="4000" b="1" dirty="0" smtClean="0">
                <a:solidFill>
                  <a:schemeClr val="accent3">
                    <a:lumMod val="60000"/>
                    <a:lumOff val="40000"/>
                  </a:schemeClr>
                </a:solidFill>
              </a:rPr>
              <a:t>North Corridor </a:t>
            </a:r>
            <a:r>
              <a:rPr lang="en-US" sz="4000" b="1" dirty="0">
                <a:solidFill>
                  <a:schemeClr val="accent3">
                    <a:lumMod val="60000"/>
                    <a:lumOff val="40000"/>
                  </a:schemeClr>
                </a:solidFill>
              </a:rPr>
              <a:t>Planning </a:t>
            </a:r>
            <a:r>
              <a:rPr lang="en-US" sz="4000" b="1" dirty="0" smtClean="0">
                <a:solidFill>
                  <a:schemeClr val="accent3">
                    <a:lumMod val="60000"/>
                    <a:lumOff val="40000"/>
                  </a:schemeClr>
                </a:solidFill>
              </a:rPr>
              <a:t>Area </a:t>
            </a:r>
            <a:r>
              <a:rPr lang="en-US" b="1" dirty="0" smtClean="0">
                <a:solidFill>
                  <a:schemeClr val="accent3">
                    <a:lumMod val="60000"/>
                    <a:lumOff val="40000"/>
                  </a:schemeClr>
                </a:solidFill>
              </a:rPr>
              <a:t/>
            </a:r>
            <a:br>
              <a:rPr lang="en-US" b="1" dirty="0" smtClean="0">
                <a:solidFill>
                  <a:schemeClr val="accent3">
                    <a:lumMod val="60000"/>
                    <a:lumOff val="40000"/>
                  </a:schemeClr>
                </a:solidFill>
              </a:rPr>
            </a:br>
            <a:r>
              <a:rPr lang="en-US" sz="4000" b="1" dirty="0" smtClean="0">
                <a:solidFill>
                  <a:schemeClr val="accent3">
                    <a:lumMod val="60000"/>
                    <a:lumOff val="40000"/>
                  </a:schemeClr>
                </a:solidFill>
              </a:rPr>
              <a:t>Future </a:t>
            </a:r>
            <a:r>
              <a:rPr lang="en-US" sz="4000" b="1" dirty="0">
                <a:solidFill>
                  <a:schemeClr val="accent3">
                    <a:lumMod val="60000"/>
                    <a:lumOff val="40000"/>
                  </a:schemeClr>
                </a:solidFill>
              </a:rPr>
              <a:t>Land Use Recommendation</a:t>
            </a:r>
            <a:endParaRPr lang="en-US" dirty="0">
              <a:solidFill>
                <a:schemeClr val="accent3">
                  <a:lumMod val="60000"/>
                  <a:lumOff val="40000"/>
                </a:schemeClr>
              </a:solidFill>
            </a:endParaRPr>
          </a:p>
        </p:txBody>
      </p:sp>
      <p:sp>
        <p:nvSpPr>
          <p:cNvPr id="4" name="Rectangle 3"/>
          <p:cNvSpPr/>
          <p:nvPr/>
        </p:nvSpPr>
        <p:spPr>
          <a:xfrm>
            <a:off x="467380" y="2053185"/>
            <a:ext cx="8439462" cy="4955203"/>
          </a:xfrm>
          <a:prstGeom prst="rect">
            <a:avLst/>
          </a:prstGeom>
        </p:spPr>
        <p:txBody>
          <a:bodyPr wrap="square">
            <a:spAutoFit/>
          </a:bodyPr>
          <a:lstStyle/>
          <a:p>
            <a:pPr marL="285750" indent="-285750">
              <a:buFont typeface="Arial" charset="0"/>
              <a:buChar char="•"/>
            </a:pPr>
            <a:r>
              <a:rPr lang="en-US" sz="2000" smtClean="0">
                <a:solidFill>
                  <a:schemeClr val="bg1"/>
                </a:solidFill>
              </a:rPr>
              <a:t>Mix </a:t>
            </a:r>
            <a:r>
              <a:rPr lang="en-US" sz="2000" dirty="0">
                <a:solidFill>
                  <a:schemeClr val="bg1"/>
                </a:solidFill>
              </a:rPr>
              <a:t>of small-scale commercial and residential uses </a:t>
            </a:r>
            <a:endParaRPr lang="en-US" sz="2000" dirty="0" smtClean="0">
              <a:solidFill>
                <a:schemeClr val="bg1"/>
              </a:solidFill>
            </a:endParaRPr>
          </a:p>
          <a:p>
            <a:pPr marL="285750" indent="-285750">
              <a:buFont typeface="Arial" charset="0"/>
              <a:buChar char="•"/>
            </a:pPr>
            <a:r>
              <a:rPr lang="en-US" sz="2000" dirty="0" smtClean="0">
                <a:solidFill>
                  <a:schemeClr val="bg1"/>
                </a:solidFill>
              </a:rPr>
              <a:t>Belleville -- Infill </a:t>
            </a:r>
            <a:r>
              <a:rPr lang="en-US" sz="2000" dirty="0">
                <a:solidFill>
                  <a:schemeClr val="bg1"/>
                </a:solidFill>
              </a:rPr>
              <a:t>and redevelopment within Belleville. </a:t>
            </a:r>
            <a:endParaRPr lang="en-US" sz="2000" dirty="0" smtClean="0">
              <a:solidFill>
                <a:schemeClr val="bg1"/>
              </a:solidFill>
            </a:endParaRPr>
          </a:p>
          <a:p>
            <a:pPr marL="285750" indent="-285750">
              <a:buFont typeface="Arial" charset="0"/>
              <a:buChar char="•"/>
            </a:pPr>
            <a:r>
              <a:rPr lang="en-US" sz="2000" dirty="0" smtClean="0">
                <a:solidFill>
                  <a:schemeClr val="bg1"/>
                </a:solidFill>
              </a:rPr>
              <a:t>US 40 -- New </a:t>
            </a:r>
            <a:r>
              <a:rPr lang="en-US" sz="2000" dirty="0">
                <a:solidFill>
                  <a:schemeClr val="bg1"/>
                </a:solidFill>
              </a:rPr>
              <a:t>small-scale commercial (no big box or strip commercial) </a:t>
            </a:r>
            <a:r>
              <a:rPr lang="en-US" sz="2000" dirty="0" smtClean="0">
                <a:solidFill>
                  <a:schemeClr val="bg1"/>
                </a:solidFill>
              </a:rPr>
              <a:t>in future </a:t>
            </a:r>
            <a:r>
              <a:rPr lang="en-US" sz="2000" dirty="0">
                <a:solidFill>
                  <a:schemeClr val="bg1"/>
                </a:solidFill>
              </a:rPr>
              <a:t>if </a:t>
            </a:r>
            <a:r>
              <a:rPr lang="en-US" sz="2000" dirty="0" smtClean="0">
                <a:solidFill>
                  <a:schemeClr val="bg1"/>
                </a:solidFill>
              </a:rPr>
              <a:t>demand </a:t>
            </a:r>
            <a:r>
              <a:rPr lang="en-US" sz="2000" dirty="0">
                <a:solidFill>
                  <a:schemeClr val="bg1"/>
                </a:solidFill>
              </a:rPr>
              <a:t>increases. </a:t>
            </a:r>
            <a:endParaRPr lang="en-US" sz="2000" dirty="0" smtClean="0">
              <a:solidFill>
                <a:schemeClr val="bg1"/>
              </a:solidFill>
            </a:endParaRPr>
          </a:p>
          <a:p>
            <a:pPr marL="285750" indent="-285750">
              <a:buFont typeface="Arial" charset="0"/>
              <a:buChar char="•"/>
            </a:pPr>
            <a:r>
              <a:rPr lang="en-US" sz="2000" dirty="0" smtClean="0">
                <a:solidFill>
                  <a:schemeClr val="bg1"/>
                </a:solidFill>
              </a:rPr>
              <a:t>South of Belleville -- Develop </a:t>
            </a:r>
            <a:r>
              <a:rPr lang="en-US" sz="2000" dirty="0">
                <a:solidFill>
                  <a:schemeClr val="bg1"/>
                </a:solidFill>
              </a:rPr>
              <a:t>in </a:t>
            </a:r>
            <a:r>
              <a:rPr lang="en-US" sz="2000" dirty="0" smtClean="0">
                <a:solidFill>
                  <a:schemeClr val="bg1"/>
                </a:solidFill>
              </a:rPr>
              <a:t>traditional </a:t>
            </a:r>
            <a:r>
              <a:rPr lang="en-US" sz="2000" dirty="0">
                <a:solidFill>
                  <a:schemeClr val="bg1"/>
                </a:solidFill>
              </a:rPr>
              <a:t>grid </a:t>
            </a:r>
            <a:r>
              <a:rPr lang="en-US" sz="2000" dirty="0" smtClean="0">
                <a:solidFill>
                  <a:schemeClr val="bg1"/>
                </a:solidFill>
              </a:rPr>
              <a:t>pattern</a:t>
            </a:r>
          </a:p>
          <a:p>
            <a:pPr marL="285750" indent="-285750">
              <a:buFont typeface="Arial" charset="0"/>
              <a:buChar char="•"/>
            </a:pPr>
            <a:r>
              <a:rPr lang="en-US" sz="2000" dirty="0" smtClean="0">
                <a:solidFill>
                  <a:schemeClr val="bg1"/>
                </a:solidFill>
              </a:rPr>
              <a:t>East Side of SR 39 -- Between </a:t>
            </a:r>
            <a:r>
              <a:rPr lang="en-US" sz="2000" dirty="0">
                <a:solidFill>
                  <a:schemeClr val="bg1"/>
                </a:solidFill>
              </a:rPr>
              <a:t>Belleville and </a:t>
            </a:r>
            <a:r>
              <a:rPr lang="en-US" sz="2000" dirty="0" smtClean="0">
                <a:solidFill>
                  <a:schemeClr val="bg1"/>
                </a:solidFill>
              </a:rPr>
              <a:t>golf </a:t>
            </a:r>
            <a:r>
              <a:rPr lang="en-US" sz="2000" dirty="0">
                <a:solidFill>
                  <a:schemeClr val="bg1"/>
                </a:solidFill>
              </a:rPr>
              <a:t>course, </a:t>
            </a:r>
            <a:r>
              <a:rPr lang="en-US" sz="2000" dirty="0" smtClean="0">
                <a:solidFill>
                  <a:schemeClr val="bg1"/>
                </a:solidFill>
              </a:rPr>
              <a:t>single-family </a:t>
            </a:r>
            <a:r>
              <a:rPr lang="en-US" sz="2000" dirty="0">
                <a:solidFill>
                  <a:schemeClr val="bg1"/>
                </a:solidFill>
              </a:rPr>
              <a:t>“New Urbanism” style </a:t>
            </a:r>
            <a:r>
              <a:rPr lang="en-US" sz="2000" dirty="0" smtClean="0">
                <a:solidFill>
                  <a:schemeClr val="bg1"/>
                </a:solidFill>
              </a:rPr>
              <a:t>development</a:t>
            </a:r>
          </a:p>
          <a:p>
            <a:pPr marL="285750" indent="-285750">
              <a:buFont typeface="Arial" charset="0"/>
              <a:buChar char="•"/>
            </a:pPr>
            <a:r>
              <a:rPr lang="en-US" sz="2000" dirty="0">
                <a:solidFill>
                  <a:schemeClr val="bg1"/>
                </a:solidFill>
              </a:rPr>
              <a:t>W</a:t>
            </a:r>
            <a:r>
              <a:rPr lang="en-US" sz="2000" dirty="0" smtClean="0">
                <a:solidFill>
                  <a:schemeClr val="bg1"/>
                </a:solidFill>
              </a:rPr>
              <a:t>est </a:t>
            </a:r>
            <a:r>
              <a:rPr lang="en-US" sz="2000" dirty="0">
                <a:solidFill>
                  <a:schemeClr val="bg1"/>
                </a:solidFill>
              </a:rPr>
              <a:t>side of SR </a:t>
            </a:r>
            <a:r>
              <a:rPr lang="en-US" sz="2000" dirty="0" smtClean="0">
                <a:solidFill>
                  <a:schemeClr val="bg1"/>
                </a:solidFill>
              </a:rPr>
              <a:t>39 -- Mixed-use </a:t>
            </a:r>
            <a:r>
              <a:rPr lang="en-US" sz="2000" dirty="0">
                <a:solidFill>
                  <a:schemeClr val="bg1"/>
                </a:solidFill>
              </a:rPr>
              <a:t>development, including </a:t>
            </a:r>
            <a:r>
              <a:rPr lang="en-US" sz="2000" dirty="0" smtClean="0">
                <a:solidFill>
                  <a:schemeClr val="bg1"/>
                </a:solidFill>
              </a:rPr>
              <a:t>townhouses </a:t>
            </a:r>
            <a:r>
              <a:rPr lang="en-US" sz="2000" dirty="0">
                <a:solidFill>
                  <a:schemeClr val="bg1"/>
                </a:solidFill>
              </a:rPr>
              <a:t>and low-density </a:t>
            </a:r>
            <a:r>
              <a:rPr lang="en-US" sz="2000" dirty="0" smtClean="0">
                <a:solidFill>
                  <a:schemeClr val="bg1"/>
                </a:solidFill>
              </a:rPr>
              <a:t>apartments </a:t>
            </a:r>
          </a:p>
          <a:p>
            <a:pPr marL="285750" indent="-285750">
              <a:buFont typeface="Arial" charset="0"/>
              <a:buChar char="•"/>
            </a:pPr>
            <a:r>
              <a:rPr lang="en-US" sz="2000" dirty="0" smtClean="0">
                <a:solidFill>
                  <a:schemeClr val="bg1"/>
                </a:solidFill>
              </a:rPr>
              <a:t>School – Possible new </a:t>
            </a:r>
            <a:r>
              <a:rPr lang="en-US" sz="2000" dirty="0">
                <a:solidFill>
                  <a:schemeClr val="bg1"/>
                </a:solidFill>
              </a:rPr>
              <a:t>elementary school in the area (part of the Mill Creek School Corporation), which would be appropriate on either side of SR </a:t>
            </a:r>
            <a:r>
              <a:rPr lang="en-US" sz="2000" dirty="0" smtClean="0">
                <a:solidFill>
                  <a:schemeClr val="bg1"/>
                </a:solidFill>
              </a:rPr>
              <a:t>39 </a:t>
            </a:r>
          </a:p>
          <a:p>
            <a:pPr marL="285750" indent="-285750">
              <a:buFont typeface="Arial" charset="0"/>
              <a:buChar char="•"/>
            </a:pPr>
            <a:r>
              <a:rPr lang="en-US" sz="2000" dirty="0" smtClean="0">
                <a:solidFill>
                  <a:schemeClr val="bg1"/>
                </a:solidFill>
              </a:rPr>
              <a:t>PUD -- High-quality </a:t>
            </a:r>
            <a:r>
              <a:rPr lang="en-US" sz="2000" dirty="0">
                <a:solidFill>
                  <a:schemeClr val="bg1"/>
                </a:solidFill>
              </a:rPr>
              <a:t>business or mixed-use campus development </a:t>
            </a:r>
            <a:r>
              <a:rPr lang="en-US" sz="2000" dirty="0" smtClean="0">
                <a:solidFill>
                  <a:schemeClr val="bg1"/>
                </a:solidFill>
              </a:rPr>
              <a:t>would </a:t>
            </a:r>
            <a:r>
              <a:rPr lang="en-US" sz="2000" dirty="0">
                <a:solidFill>
                  <a:schemeClr val="bg1"/>
                </a:solidFill>
              </a:rPr>
              <a:t>be </a:t>
            </a:r>
            <a:r>
              <a:rPr lang="en-US" sz="2000" dirty="0" smtClean="0">
                <a:solidFill>
                  <a:schemeClr val="bg1"/>
                </a:solidFill>
              </a:rPr>
              <a:t>appropriate </a:t>
            </a:r>
            <a:r>
              <a:rPr lang="en-US" sz="2000" dirty="0">
                <a:solidFill>
                  <a:schemeClr val="bg1"/>
                </a:solidFill>
              </a:rPr>
              <a:t>directly across from the golf </a:t>
            </a:r>
            <a:r>
              <a:rPr lang="en-US" sz="2000" dirty="0" smtClean="0">
                <a:solidFill>
                  <a:schemeClr val="bg1"/>
                </a:solidFill>
              </a:rPr>
              <a:t>course</a:t>
            </a:r>
            <a:endParaRPr lang="en-US" sz="2000" dirty="0">
              <a:solidFill>
                <a:schemeClr val="bg1"/>
              </a:solidFill>
            </a:endParaRPr>
          </a:p>
          <a:p>
            <a:endParaRPr lang="en-US" dirty="0"/>
          </a:p>
          <a:p>
            <a:pPr marL="285750" indent="-285750">
              <a:buFont typeface="Arial" charset="0"/>
              <a:buChar char="•"/>
            </a:pPr>
            <a:endParaRPr lang="en-US" dirty="0" smtClean="0">
              <a:latin typeface="Trebuchet MS" charset="0"/>
              <a:ea typeface="ＭＳ ゴシック" charset="-128"/>
              <a:cs typeface="Times New Roman" charset="0"/>
            </a:endParaRPr>
          </a:p>
        </p:txBody>
      </p:sp>
    </p:spTree>
    <p:extLst>
      <p:ext uri="{BB962C8B-B14F-4D97-AF65-F5344CB8AC3E}">
        <p14:creationId xmlns:p14="http://schemas.microsoft.com/office/powerpoint/2010/main" val="1641432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Corridor Planning </a:t>
            </a:r>
            <a:r>
              <a:rPr lang="en-US" dirty="0" smtClean="0"/>
              <a:t>Area</a:t>
            </a:r>
            <a:br>
              <a:rPr lang="en-US" dirty="0" smtClean="0"/>
            </a:br>
            <a:r>
              <a:rPr lang="en-US" dirty="0" smtClean="0"/>
              <a:t>Central Area - </a:t>
            </a:r>
            <a:endParaRPr lang="en-US" dirty="0"/>
          </a:p>
        </p:txBody>
      </p:sp>
      <p:sp>
        <p:nvSpPr>
          <p:cNvPr id="3" name="Rectangle 2"/>
          <p:cNvSpPr/>
          <p:nvPr/>
        </p:nvSpPr>
        <p:spPr>
          <a:xfrm>
            <a:off x="343980" y="1314432"/>
            <a:ext cx="8454452" cy="5078313"/>
          </a:xfrm>
          <a:prstGeom prst="rect">
            <a:avLst/>
          </a:prstGeom>
        </p:spPr>
        <p:txBody>
          <a:bodyPr wrap="square">
            <a:spAutoFit/>
          </a:bodyPr>
          <a:lstStyle/>
          <a:p>
            <a:r>
              <a:rPr lang="en-US" b="1" dirty="0">
                <a:solidFill>
                  <a:schemeClr val="accent2"/>
                </a:solidFill>
                <a:latin typeface="Trebuchet MS" charset="0"/>
                <a:ea typeface="ＭＳ ゴシック" charset="-128"/>
                <a:cs typeface="Times New Roman" charset="0"/>
              </a:rPr>
              <a:t>Central Area -- Community </a:t>
            </a:r>
            <a:r>
              <a:rPr lang="en-US" b="1" dirty="0" smtClean="0">
                <a:solidFill>
                  <a:schemeClr val="accent2"/>
                </a:solidFill>
                <a:latin typeface="Trebuchet MS" charset="0"/>
                <a:ea typeface="ＭＳ ゴシック" charset="-128"/>
                <a:cs typeface="Times New Roman" charset="0"/>
              </a:rPr>
              <a:t>Survey</a:t>
            </a:r>
            <a:r>
              <a:rPr lang="en-US" dirty="0" smtClean="0">
                <a:solidFill>
                  <a:schemeClr val="accent2"/>
                </a:solidFill>
                <a:latin typeface="Trebuchet MS" charset="0"/>
                <a:ea typeface="ＭＳ ゴシック" charset="-128"/>
                <a:cs typeface="Times New Roman" charset="0"/>
              </a:rPr>
              <a:t> </a:t>
            </a:r>
          </a:p>
          <a:p>
            <a:r>
              <a:rPr lang="en-US" i="1" dirty="0" smtClean="0">
                <a:solidFill>
                  <a:schemeClr val="bg1"/>
                </a:solidFill>
                <a:latin typeface="Trebuchet MS" charset="0"/>
                <a:ea typeface="ＭＳ ゴシック" charset="-128"/>
                <a:cs typeface="Times New Roman" charset="0"/>
              </a:rPr>
              <a:t>Answers </a:t>
            </a:r>
            <a:r>
              <a:rPr lang="en-US" i="1" dirty="0">
                <a:solidFill>
                  <a:schemeClr val="bg1"/>
                </a:solidFill>
                <a:latin typeface="Trebuchet MS" charset="0"/>
                <a:ea typeface="ＭＳ ゴシック" charset="-128"/>
                <a:cs typeface="Times New Roman" charset="0"/>
              </a:rPr>
              <a:t>differed greatly depending on who was </a:t>
            </a:r>
            <a:r>
              <a:rPr lang="en-US" i="1" dirty="0" smtClean="0">
                <a:solidFill>
                  <a:schemeClr val="bg1"/>
                </a:solidFill>
                <a:latin typeface="Trebuchet MS" charset="0"/>
                <a:ea typeface="ＭＳ ゴシック" charset="-128"/>
                <a:cs typeface="Times New Roman" charset="0"/>
              </a:rPr>
              <a:t>responding:</a:t>
            </a:r>
            <a:r>
              <a:rPr lang="en-US" i="1" dirty="0">
                <a:solidFill>
                  <a:schemeClr val="bg1"/>
                </a:solidFill>
                <a:latin typeface="Trebuchet MS" charset="0"/>
                <a:ea typeface="ＭＳ ゴシック" charset="-128"/>
                <a:cs typeface="Times New Roman" charset="0"/>
              </a:rPr>
              <a:t> </a:t>
            </a:r>
            <a:endParaRPr lang="en-US" i="1" dirty="0" smtClean="0">
              <a:solidFill>
                <a:schemeClr val="bg1"/>
              </a:solidFill>
              <a:latin typeface="Trebuchet MS" charset="0"/>
              <a:ea typeface="ＭＳ ゴシック" charset="-128"/>
              <a:cs typeface="Times New Roman" charset="0"/>
            </a:endParaRPr>
          </a:p>
          <a:p>
            <a:pPr marL="285750" indent="-285750">
              <a:buFont typeface="Arial" charset="0"/>
              <a:buChar char="•"/>
            </a:pPr>
            <a:r>
              <a:rPr lang="en-US" dirty="0" smtClean="0">
                <a:solidFill>
                  <a:schemeClr val="bg1"/>
                </a:solidFill>
                <a:latin typeface="Trebuchet MS" charset="0"/>
                <a:ea typeface="ＭＳ ゴシック" charset="-128"/>
                <a:cs typeface="Times New Roman" charset="0"/>
              </a:rPr>
              <a:t>Residents - no </a:t>
            </a:r>
            <a:r>
              <a:rPr lang="en-US" dirty="0">
                <a:solidFill>
                  <a:schemeClr val="bg1"/>
                </a:solidFill>
                <a:latin typeface="Trebuchet MS" charset="0"/>
                <a:ea typeface="ＭＳ ゴシック" charset="-128"/>
                <a:cs typeface="Times New Roman" charset="0"/>
              </a:rPr>
              <a:t>more development (48%), </a:t>
            </a:r>
            <a:r>
              <a:rPr lang="en-US" dirty="0" smtClean="0">
                <a:solidFill>
                  <a:schemeClr val="bg1"/>
                </a:solidFill>
                <a:latin typeface="Trebuchet MS" charset="0"/>
                <a:ea typeface="ＭＳ ゴシック" charset="-128"/>
                <a:cs typeface="Times New Roman" charset="0"/>
              </a:rPr>
              <a:t>Single-Family </a:t>
            </a:r>
            <a:r>
              <a:rPr lang="en-US" dirty="0">
                <a:solidFill>
                  <a:schemeClr val="bg1"/>
                </a:solidFill>
                <a:latin typeface="Trebuchet MS" charset="0"/>
                <a:ea typeface="ＭＳ ゴシック" charset="-128"/>
                <a:cs typeface="Times New Roman" charset="0"/>
              </a:rPr>
              <a:t>Residential (41%) and Mixed-Use Development (26</a:t>
            </a:r>
            <a:r>
              <a:rPr lang="en-US" dirty="0" smtClean="0">
                <a:solidFill>
                  <a:schemeClr val="bg1"/>
                </a:solidFill>
                <a:latin typeface="Trebuchet MS" charset="0"/>
                <a:ea typeface="ＭＳ ゴシック" charset="-128"/>
                <a:cs typeface="Times New Roman" charset="0"/>
              </a:rPr>
              <a:t>%)</a:t>
            </a:r>
          </a:p>
          <a:p>
            <a:pPr marL="285750" indent="-285750">
              <a:buFont typeface="Arial" charset="0"/>
              <a:buChar char="•"/>
            </a:pPr>
            <a:r>
              <a:rPr lang="en-US" dirty="0" smtClean="0">
                <a:solidFill>
                  <a:schemeClr val="bg1"/>
                </a:solidFill>
                <a:latin typeface="Trebuchet MS" charset="0"/>
                <a:ea typeface="ＭＳ ゴシック" charset="-128"/>
                <a:cs typeface="Times New Roman" charset="0"/>
              </a:rPr>
              <a:t>Workers - Single-Family </a:t>
            </a:r>
            <a:r>
              <a:rPr lang="en-US" dirty="0">
                <a:solidFill>
                  <a:schemeClr val="bg1"/>
                </a:solidFill>
                <a:latin typeface="Trebuchet MS" charset="0"/>
                <a:ea typeface="ＭＳ ゴシック" charset="-128"/>
                <a:cs typeface="Times New Roman" charset="0"/>
              </a:rPr>
              <a:t>(57%), Mixed Use (42%), </a:t>
            </a:r>
            <a:r>
              <a:rPr lang="en-US" dirty="0" smtClean="0">
                <a:solidFill>
                  <a:schemeClr val="bg1"/>
                </a:solidFill>
                <a:latin typeface="Trebuchet MS" charset="0"/>
                <a:ea typeface="ＭＳ ゴシック" charset="-128"/>
                <a:cs typeface="Times New Roman" charset="0"/>
              </a:rPr>
              <a:t>Churches, Restaurants </a:t>
            </a:r>
            <a:r>
              <a:rPr lang="en-US" dirty="0">
                <a:solidFill>
                  <a:schemeClr val="bg1"/>
                </a:solidFill>
                <a:latin typeface="Trebuchet MS" charset="0"/>
                <a:ea typeface="ＭＳ ゴシック" charset="-128"/>
                <a:cs typeface="Times New Roman" charset="0"/>
              </a:rPr>
              <a:t>(33</a:t>
            </a:r>
            <a:r>
              <a:rPr lang="en-US" dirty="0" smtClean="0">
                <a:solidFill>
                  <a:schemeClr val="bg1"/>
                </a:solidFill>
                <a:latin typeface="Trebuchet MS" charset="0"/>
                <a:ea typeface="ＭＳ ゴシック" charset="-128"/>
                <a:cs typeface="Times New Roman" charset="0"/>
              </a:rPr>
              <a:t>%)</a:t>
            </a:r>
          </a:p>
          <a:p>
            <a:pPr marL="285750" indent="-285750">
              <a:buFont typeface="Arial" charset="0"/>
              <a:buChar char="•"/>
            </a:pPr>
            <a:r>
              <a:rPr lang="en-US" dirty="0" smtClean="0">
                <a:solidFill>
                  <a:schemeClr val="bg1"/>
                </a:solidFill>
                <a:latin typeface="Trebuchet MS" charset="0"/>
                <a:ea typeface="ＭＳ ゴシック" charset="-128"/>
                <a:cs typeface="Times New Roman" charset="0"/>
              </a:rPr>
              <a:t>Overall - Single-Family </a:t>
            </a:r>
            <a:r>
              <a:rPr lang="en-US" dirty="0">
                <a:solidFill>
                  <a:schemeClr val="bg1"/>
                </a:solidFill>
                <a:latin typeface="Trebuchet MS" charset="0"/>
                <a:ea typeface="ＭＳ ゴシック" charset="-128"/>
                <a:cs typeface="Times New Roman" charset="0"/>
              </a:rPr>
              <a:t>(47%), Mixed Use (37%) and Restaurants (29%)</a:t>
            </a:r>
          </a:p>
          <a:p>
            <a:r>
              <a:rPr lang="en-US" dirty="0">
                <a:latin typeface="Trebuchet MS" charset="0"/>
                <a:ea typeface="ＭＳ ゴシック" charset="-128"/>
                <a:cs typeface="Times New Roman" charset="0"/>
              </a:rPr>
              <a:t> </a:t>
            </a:r>
            <a:endParaRPr lang="en-US" dirty="0">
              <a:solidFill>
                <a:schemeClr val="accent2"/>
              </a:solidFill>
              <a:latin typeface="Trebuchet MS" charset="0"/>
              <a:ea typeface="ＭＳ ゴシック" charset="-128"/>
              <a:cs typeface="Times New Roman" charset="0"/>
            </a:endParaRPr>
          </a:p>
          <a:p>
            <a:r>
              <a:rPr lang="en-US" b="1" dirty="0">
                <a:solidFill>
                  <a:schemeClr val="accent2"/>
                </a:solidFill>
                <a:latin typeface="Trebuchet MS" charset="0"/>
                <a:ea typeface="ＭＳ ゴシック" charset="-128"/>
                <a:cs typeface="Times New Roman" charset="0"/>
              </a:rPr>
              <a:t>Central Area </a:t>
            </a:r>
            <a:r>
              <a:rPr lang="en-US" b="1" dirty="0" smtClean="0">
                <a:solidFill>
                  <a:schemeClr val="accent2"/>
                </a:solidFill>
                <a:latin typeface="Trebuchet MS" charset="0"/>
                <a:ea typeface="ＭＳ ゴシック" charset="-128"/>
                <a:cs typeface="Times New Roman" charset="0"/>
              </a:rPr>
              <a:t>–Agricultural Zoning</a:t>
            </a:r>
          </a:p>
          <a:p>
            <a:endParaRPr lang="en-US" b="1" dirty="0" smtClean="0"/>
          </a:p>
          <a:p>
            <a:r>
              <a:rPr lang="en-US" b="1" dirty="0" smtClean="0">
                <a:solidFill>
                  <a:schemeClr val="accent2"/>
                </a:solidFill>
              </a:rPr>
              <a:t>Central </a:t>
            </a:r>
            <a:r>
              <a:rPr lang="en-US" b="1" dirty="0">
                <a:solidFill>
                  <a:schemeClr val="accent2"/>
                </a:solidFill>
              </a:rPr>
              <a:t>Area – Consultant Findings </a:t>
            </a:r>
            <a:endParaRPr lang="en-US" dirty="0">
              <a:solidFill>
                <a:schemeClr val="accent2"/>
              </a:solidFill>
            </a:endParaRPr>
          </a:p>
          <a:p>
            <a:pPr marL="285750" indent="-285750">
              <a:buFont typeface="Arial" charset="0"/>
              <a:buChar char="•"/>
            </a:pPr>
            <a:r>
              <a:rPr lang="en-US" dirty="0" smtClean="0">
                <a:solidFill>
                  <a:schemeClr val="bg1"/>
                </a:solidFill>
              </a:rPr>
              <a:t>Limited development next </a:t>
            </a:r>
            <a:r>
              <a:rPr lang="en-US" dirty="0">
                <a:solidFill>
                  <a:schemeClr val="bg1"/>
                </a:solidFill>
              </a:rPr>
              <a:t>5 </a:t>
            </a:r>
            <a:r>
              <a:rPr lang="en-US" dirty="0" smtClean="0">
                <a:solidFill>
                  <a:schemeClr val="bg1"/>
                </a:solidFill>
              </a:rPr>
              <a:t>years</a:t>
            </a:r>
          </a:p>
          <a:p>
            <a:pPr marL="285750" indent="-285750">
              <a:buFont typeface="Arial" charset="0"/>
              <a:buChar char="•"/>
            </a:pPr>
            <a:r>
              <a:rPr lang="en-US" dirty="0" smtClean="0">
                <a:solidFill>
                  <a:schemeClr val="bg1"/>
                </a:solidFill>
              </a:rPr>
              <a:t>Overall</a:t>
            </a:r>
            <a:r>
              <a:rPr lang="en-US" dirty="0">
                <a:solidFill>
                  <a:schemeClr val="bg1"/>
                </a:solidFill>
              </a:rPr>
              <a:t>, </a:t>
            </a:r>
            <a:r>
              <a:rPr lang="en-US" dirty="0" smtClean="0">
                <a:solidFill>
                  <a:schemeClr val="bg1"/>
                </a:solidFill>
              </a:rPr>
              <a:t>less </a:t>
            </a:r>
            <a:r>
              <a:rPr lang="en-US" dirty="0">
                <a:solidFill>
                  <a:schemeClr val="bg1"/>
                </a:solidFill>
              </a:rPr>
              <a:t>development than </a:t>
            </a:r>
            <a:r>
              <a:rPr lang="en-US" dirty="0" smtClean="0">
                <a:solidFill>
                  <a:schemeClr val="bg1"/>
                </a:solidFill>
              </a:rPr>
              <a:t>Interchange or Belleville</a:t>
            </a:r>
          </a:p>
          <a:p>
            <a:pPr marL="285750" indent="-285750">
              <a:buFont typeface="Arial" charset="0"/>
              <a:buChar char="•"/>
            </a:pPr>
            <a:endParaRPr lang="en-US" dirty="0">
              <a:solidFill>
                <a:schemeClr val="bg1"/>
              </a:solidFill>
            </a:endParaRPr>
          </a:p>
          <a:p>
            <a:r>
              <a:rPr lang="en-US" b="1" dirty="0" smtClean="0">
                <a:solidFill>
                  <a:schemeClr val="accent2"/>
                </a:solidFill>
              </a:rPr>
              <a:t>Central </a:t>
            </a:r>
            <a:r>
              <a:rPr lang="en-US" b="1" dirty="0">
                <a:solidFill>
                  <a:schemeClr val="accent2"/>
                </a:solidFill>
              </a:rPr>
              <a:t>Area –- Future Land Use Recommendation:</a:t>
            </a:r>
            <a:r>
              <a:rPr lang="en-US" dirty="0">
                <a:solidFill>
                  <a:schemeClr val="accent2"/>
                </a:solidFill>
              </a:rPr>
              <a:t> </a:t>
            </a:r>
            <a:r>
              <a:rPr lang="en-US" b="1" dirty="0">
                <a:solidFill>
                  <a:schemeClr val="accent2"/>
                </a:solidFill>
              </a:rPr>
              <a:t> </a:t>
            </a:r>
            <a:endParaRPr lang="en-US" dirty="0">
              <a:solidFill>
                <a:schemeClr val="accent2"/>
              </a:solidFill>
            </a:endParaRPr>
          </a:p>
          <a:p>
            <a:pPr marL="285750" indent="-285750">
              <a:buFont typeface="Arial" charset="0"/>
              <a:buChar char="•"/>
            </a:pPr>
            <a:r>
              <a:rPr lang="en-US" dirty="0" smtClean="0">
                <a:solidFill>
                  <a:schemeClr val="bg1"/>
                </a:solidFill>
              </a:rPr>
              <a:t>Continue Agricultural uses, </a:t>
            </a:r>
            <a:r>
              <a:rPr lang="en-US" dirty="0">
                <a:solidFill>
                  <a:schemeClr val="bg1"/>
                </a:solidFill>
              </a:rPr>
              <a:t>excluding </a:t>
            </a:r>
            <a:r>
              <a:rPr lang="en-US" dirty="0" smtClean="0">
                <a:solidFill>
                  <a:schemeClr val="bg1"/>
                </a:solidFill>
              </a:rPr>
              <a:t>confined feeding</a:t>
            </a:r>
            <a:endParaRPr lang="en-US" dirty="0">
              <a:solidFill>
                <a:schemeClr val="bg1"/>
              </a:solidFill>
            </a:endParaRPr>
          </a:p>
          <a:p>
            <a:pPr marL="285750" indent="-285750">
              <a:buFont typeface="Arial" charset="0"/>
              <a:buChar char="•"/>
            </a:pPr>
            <a:r>
              <a:rPr lang="en-US" dirty="0" smtClean="0">
                <a:solidFill>
                  <a:schemeClr val="bg1"/>
                </a:solidFill>
              </a:rPr>
              <a:t>Some </a:t>
            </a:r>
            <a:r>
              <a:rPr lang="en-US" dirty="0">
                <a:solidFill>
                  <a:schemeClr val="bg1"/>
                </a:solidFill>
              </a:rPr>
              <a:t>mixed use, commercial or light industrial uses </a:t>
            </a:r>
            <a:r>
              <a:rPr lang="en-US" dirty="0" smtClean="0">
                <a:solidFill>
                  <a:schemeClr val="bg1"/>
                </a:solidFill>
              </a:rPr>
              <a:t>as </a:t>
            </a:r>
            <a:r>
              <a:rPr lang="en-US" dirty="0">
                <a:solidFill>
                  <a:schemeClr val="bg1"/>
                </a:solidFill>
              </a:rPr>
              <a:t>a </a:t>
            </a:r>
            <a:r>
              <a:rPr lang="en-US" dirty="0" smtClean="0">
                <a:solidFill>
                  <a:schemeClr val="bg1"/>
                </a:solidFill>
              </a:rPr>
              <a:t>high-quality PUDs</a:t>
            </a:r>
          </a:p>
          <a:p>
            <a:pPr marL="285750" indent="-285750">
              <a:buFont typeface="Arial" charset="0"/>
              <a:buChar char="•"/>
            </a:pPr>
            <a:r>
              <a:rPr lang="en-US" dirty="0" smtClean="0">
                <a:solidFill>
                  <a:schemeClr val="bg1"/>
                </a:solidFill>
              </a:rPr>
              <a:t>Conservation </a:t>
            </a:r>
            <a:r>
              <a:rPr lang="en-US" dirty="0">
                <a:solidFill>
                  <a:schemeClr val="bg1"/>
                </a:solidFill>
              </a:rPr>
              <a:t>subdivisions </a:t>
            </a:r>
            <a:r>
              <a:rPr lang="en-US" dirty="0" smtClean="0">
                <a:solidFill>
                  <a:schemeClr val="bg1"/>
                </a:solidFill>
              </a:rPr>
              <a:t>preferred </a:t>
            </a:r>
            <a:r>
              <a:rPr lang="en-US" dirty="0">
                <a:solidFill>
                  <a:schemeClr val="bg1"/>
                </a:solidFill>
              </a:rPr>
              <a:t>over traditional single-family subdivisions </a:t>
            </a:r>
          </a:p>
          <a:p>
            <a:endParaRPr lang="en-US" dirty="0">
              <a:solidFill>
                <a:schemeClr val="accent2"/>
              </a:solidFill>
              <a:latin typeface="Trebuchet MS" charset="0"/>
              <a:ea typeface="ＭＳ ゴシック" charset="-128"/>
              <a:cs typeface="Times New Roman" charset="0"/>
            </a:endParaRPr>
          </a:p>
        </p:txBody>
      </p:sp>
    </p:spTree>
    <p:extLst>
      <p:ext uri="{BB962C8B-B14F-4D97-AF65-F5344CB8AC3E}">
        <p14:creationId xmlns:p14="http://schemas.microsoft.com/office/powerpoint/2010/main" val="9536038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80" y="1252682"/>
            <a:ext cx="8454452" cy="1044388"/>
          </a:xfrm>
        </p:spPr>
        <p:txBody>
          <a:bodyPr/>
          <a:lstStyle/>
          <a:p>
            <a:r>
              <a:rPr lang="en-US" b="1" dirty="0">
                <a:solidFill>
                  <a:schemeClr val="accent3">
                    <a:lumMod val="60000"/>
                    <a:lumOff val="40000"/>
                  </a:schemeClr>
                </a:solidFill>
              </a:rPr>
              <a:t>Central Corridor Planning </a:t>
            </a:r>
            <a:r>
              <a:rPr lang="en-US" b="1" dirty="0" smtClean="0">
                <a:solidFill>
                  <a:schemeClr val="accent3">
                    <a:lumMod val="60000"/>
                    <a:lumOff val="40000"/>
                  </a:schemeClr>
                </a:solidFill>
              </a:rPr>
              <a:t>Area</a:t>
            </a:r>
            <a:r>
              <a:rPr lang="en-US" dirty="0" smtClean="0"/>
              <a:t/>
            </a:r>
            <a:br>
              <a:rPr lang="en-US" dirty="0" smtClean="0"/>
            </a:br>
            <a:r>
              <a:rPr lang="en-US" b="1" smtClean="0">
                <a:solidFill>
                  <a:schemeClr val="accent3">
                    <a:lumMod val="60000"/>
                    <a:lumOff val="40000"/>
                  </a:schemeClr>
                </a:solidFill>
              </a:rPr>
              <a:t> Future </a:t>
            </a:r>
            <a:r>
              <a:rPr lang="en-US" b="1" dirty="0">
                <a:solidFill>
                  <a:schemeClr val="accent3">
                    <a:lumMod val="60000"/>
                    <a:lumOff val="40000"/>
                  </a:schemeClr>
                </a:solidFill>
              </a:rPr>
              <a:t>Land Use </a:t>
            </a:r>
            <a:r>
              <a:rPr lang="en-US" b="1" dirty="0" smtClean="0">
                <a:solidFill>
                  <a:schemeClr val="accent3">
                    <a:lumMod val="60000"/>
                    <a:lumOff val="40000"/>
                  </a:schemeClr>
                </a:solidFill>
              </a:rPr>
              <a:t>Recommendation</a:t>
            </a:r>
            <a:endParaRPr lang="en-US" dirty="0">
              <a:solidFill>
                <a:schemeClr val="accent3">
                  <a:lumMod val="60000"/>
                  <a:lumOff val="40000"/>
                </a:schemeClr>
              </a:solidFill>
            </a:endParaRPr>
          </a:p>
        </p:txBody>
      </p:sp>
      <p:sp>
        <p:nvSpPr>
          <p:cNvPr id="3" name="Rectangle 2"/>
          <p:cNvSpPr/>
          <p:nvPr/>
        </p:nvSpPr>
        <p:spPr>
          <a:xfrm>
            <a:off x="343980" y="2297070"/>
            <a:ext cx="8454452" cy="3323987"/>
          </a:xfrm>
          <a:prstGeom prst="rect">
            <a:avLst/>
          </a:prstGeom>
        </p:spPr>
        <p:txBody>
          <a:bodyPr wrap="square">
            <a:spAutoFit/>
          </a:bodyPr>
          <a:lstStyle/>
          <a:p>
            <a:pPr marL="285750" indent="-285750">
              <a:buFont typeface="Arial" charset="0"/>
              <a:buChar char="•"/>
            </a:pPr>
            <a:r>
              <a:rPr lang="en-US" sz="3200" dirty="0" smtClean="0">
                <a:solidFill>
                  <a:schemeClr val="bg1"/>
                </a:solidFill>
              </a:rPr>
              <a:t>Continue Agricultural uses, </a:t>
            </a:r>
            <a:r>
              <a:rPr lang="en-US" sz="3200" dirty="0">
                <a:solidFill>
                  <a:schemeClr val="bg1"/>
                </a:solidFill>
              </a:rPr>
              <a:t>excluding </a:t>
            </a:r>
            <a:r>
              <a:rPr lang="en-US" sz="3200" dirty="0" smtClean="0">
                <a:solidFill>
                  <a:schemeClr val="bg1"/>
                </a:solidFill>
              </a:rPr>
              <a:t>confined feeding</a:t>
            </a:r>
            <a:endParaRPr lang="en-US" sz="3200" dirty="0">
              <a:solidFill>
                <a:schemeClr val="bg1"/>
              </a:solidFill>
            </a:endParaRPr>
          </a:p>
          <a:p>
            <a:pPr marL="285750" indent="-285750">
              <a:buFont typeface="Arial" charset="0"/>
              <a:buChar char="•"/>
            </a:pPr>
            <a:r>
              <a:rPr lang="en-US" sz="3200" dirty="0" smtClean="0">
                <a:solidFill>
                  <a:schemeClr val="bg1"/>
                </a:solidFill>
              </a:rPr>
              <a:t>Some </a:t>
            </a:r>
            <a:r>
              <a:rPr lang="en-US" sz="3200" dirty="0">
                <a:solidFill>
                  <a:schemeClr val="bg1"/>
                </a:solidFill>
              </a:rPr>
              <a:t>mixed use, commercial or light industrial uses </a:t>
            </a:r>
            <a:r>
              <a:rPr lang="en-US" sz="3200" dirty="0" smtClean="0">
                <a:solidFill>
                  <a:schemeClr val="bg1"/>
                </a:solidFill>
              </a:rPr>
              <a:t>as high-quality PUDs</a:t>
            </a:r>
          </a:p>
          <a:p>
            <a:pPr marL="285750" indent="-285750">
              <a:buFont typeface="Arial" charset="0"/>
              <a:buChar char="•"/>
            </a:pPr>
            <a:r>
              <a:rPr lang="en-US" sz="3200" dirty="0" smtClean="0">
                <a:solidFill>
                  <a:schemeClr val="bg1"/>
                </a:solidFill>
              </a:rPr>
              <a:t>Conservation </a:t>
            </a:r>
            <a:r>
              <a:rPr lang="en-US" sz="3200" dirty="0">
                <a:solidFill>
                  <a:schemeClr val="bg1"/>
                </a:solidFill>
              </a:rPr>
              <a:t>subdivisions </a:t>
            </a:r>
            <a:r>
              <a:rPr lang="en-US" sz="3200" dirty="0" smtClean="0">
                <a:solidFill>
                  <a:schemeClr val="bg1"/>
                </a:solidFill>
              </a:rPr>
              <a:t>preferred </a:t>
            </a:r>
            <a:r>
              <a:rPr lang="en-US" sz="3200" dirty="0">
                <a:solidFill>
                  <a:schemeClr val="bg1"/>
                </a:solidFill>
              </a:rPr>
              <a:t>over traditional single-family subdivisions </a:t>
            </a:r>
          </a:p>
          <a:p>
            <a:endParaRPr lang="en-US" dirty="0">
              <a:solidFill>
                <a:schemeClr val="accent2"/>
              </a:solidFill>
              <a:latin typeface="Trebuchet MS" charset="0"/>
              <a:ea typeface="ＭＳ ゴシック" charset="-128"/>
              <a:cs typeface="Times New Roman" charset="0"/>
            </a:endParaRPr>
          </a:p>
        </p:txBody>
      </p:sp>
    </p:spTree>
    <p:extLst>
      <p:ext uri="{BB962C8B-B14F-4D97-AF65-F5344CB8AC3E}">
        <p14:creationId xmlns:p14="http://schemas.microsoft.com/office/powerpoint/2010/main" val="1297653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Corridor Planning </a:t>
            </a:r>
            <a:r>
              <a:rPr lang="en-US" dirty="0" smtClean="0"/>
              <a:t>Area</a:t>
            </a:r>
            <a:br>
              <a:rPr lang="en-US" dirty="0" smtClean="0"/>
            </a:br>
            <a:r>
              <a:rPr lang="en-US" dirty="0" smtClean="0"/>
              <a:t>South End – Interchange Area</a:t>
            </a:r>
            <a:endParaRPr lang="en-US" dirty="0"/>
          </a:p>
        </p:txBody>
      </p:sp>
      <p:sp>
        <p:nvSpPr>
          <p:cNvPr id="3" name="Rectangle 2"/>
          <p:cNvSpPr/>
          <p:nvPr/>
        </p:nvSpPr>
        <p:spPr>
          <a:xfrm>
            <a:off x="411435" y="1425388"/>
            <a:ext cx="8319542" cy="5909310"/>
          </a:xfrm>
          <a:prstGeom prst="rect">
            <a:avLst/>
          </a:prstGeom>
        </p:spPr>
        <p:txBody>
          <a:bodyPr wrap="square">
            <a:spAutoFit/>
          </a:bodyPr>
          <a:lstStyle/>
          <a:p>
            <a:r>
              <a:rPr lang="en-US" b="1" dirty="0">
                <a:solidFill>
                  <a:schemeClr val="accent2"/>
                </a:solidFill>
                <a:latin typeface="Trebuchet MS" charset="0"/>
                <a:ea typeface="ＭＳ ゴシック" charset="-128"/>
                <a:cs typeface="Times New Roman" charset="0"/>
              </a:rPr>
              <a:t>South End -- Community Survey</a:t>
            </a:r>
            <a:endParaRPr lang="en-US" dirty="0">
              <a:solidFill>
                <a:schemeClr val="accent2"/>
              </a:solidFill>
              <a:latin typeface="Trebuchet MS" charset="0"/>
              <a:ea typeface="ＭＳ ゴシック" charset="-128"/>
              <a:cs typeface="Times New Roman" charset="0"/>
            </a:endParaRPr>
          </a:p>
          <a:p>
            <a:pPr marL="342900" marR="0" lvl="0" indent="-342900">
              <a:spcBef>
                <a:spcPts val="0"/>
              </a:spcBef>
              <a:spcAft>
                <a:spcPts val="0"/>
              </a:spcAft>
              <a:buFont typeface="Courier New" charset="0"/>
              <a:buChar char="o"/>
            </a:pPr>
            <a:r>
              <a:rPr lang="en-US" dirty="0" smtClean="0">
                <a:solidFill>
                  <a:schemeClr val="bg1"/>
                </a:solidFill>
                <a:latin typeface="Trebuchet MS" charset="0"/>
                <a:ea typeface="ＭＳ ゴシック" charset="-128"/>
                <a:cs typeface="Times New Roman" charset="0"/>
              </a:rPr>
              <a:t>RESIDENTS: </a:t>
            </a:r>
            <a:r>
              <a:rPr lang="en-US" dirty="0">
                <a:solidFill>
                  <a:schemeClr val="bg1"/>
                </a:solidFill>
                <a:latin typeface="Trebuchet MS" charset="0"/>
                <a:ea typeface="ＭＳ ゴシック" charset="-128"/>
                <a:cs typeface="Times New Roman" charset="0"/>
              </a:rPr>
              <a:t>Restaurants (48%), No more development (36%), Warehousing and Light Industrial (27%), Office (24</a:t>
            </a:r>
            <a:r>
              <a:rPr lang="en-US" dirty="0" smtClean="0">
                <a:solidFill>
                  <a:schemeClr val="bg1"/>
                </a:solidFill>
                <a:latin typeface="Trebuchet MS" charset="0"/>
                <a:ea typeface="ＭＳ ゴシック" charset="-128"/>
                <a:cs typeface="Times New Roman" charset="0"/>
              </a:rPr>
              <a:t>%)</a:t>
            </a:r>
            <a:endParaRPr lang="en-US" dirty="0">
              <a:solidFill>
                <a:schemeClr val="bg1"/>
              </a:solidFill>
              <a:latin typeface="Trebuchet MS" charset="0"/>
              <a:ea typeface="ＭＳ ゴシック" charset="-128"/>
              <a:cs typeface="Times New Roman" charset="0"/>
            </a:endParaRPr>
          </a:p>
          <a:p>
            <a:pPr marL="342900" marR="0" lvl="0" indent="-342900">
              <a:spcBef>
                <a:spcPts val="0"/>
              </a:spcBef>
              <a:spcAft>
                <a:spcPts val="0"/>
              </a:spcAft>
              <a:buFont typeface="Courier New" charset="0"/>
              <a:buChar char="o"/>
            </a:pPr>
            <a:r>
              <a:rPr lang="en-US" dirty="0" smtClean="0">
                <a:solidFill>
                  <a:schemeClr val="bg1"/>
                </a:solidFill>
                <a:latin typeface="Trebuchet MS" charset="0"/>
                <a:ea typeface="ＭＳ ゴシック" charset="-128"/>
                <a:cs typeface="Times New Roman" charset="0"/>
              </a:rPr>
              <a:t>WORKERS: </a:t>
            </a:r>
            <a:r>
              <a:rPr lang="en-US" dirty="0">
                <a:solidFill>
                  <a:schemeClr val="bg1"/>
                </a:solidFill>
                <a:latin typeface="Trebuchet MS" charset="0"/>
                <a:ea typeface="ＭＳ ゴシック" charset="-128"/>
                <a:cs typeface="Times New Roman" charset="0"/>
              </a:rPr>
              <a:t>Restaurants (62%), Warehousing (44%), Light Industrial (37</a:t>
            </a:r>
            <a:r>
              <a:rPr lang="en-US" dirty="0" smtClean="0">
                <a:solidFill>
                  <a:schemeClr val="bg1"/>
                </a:solidFill>
                <a:latin typeface="Trebuchet MS" charset="0"/>
                <a:ea typeface="ＭＳ ゴシック" charset="-128"/>
                <a:cs typeface="Times New Roman" charset="0"/>
              </a:rPr>
              <a:t>%)</a:t>
            </a:r>
            <a:endParaRPr lang="en-US" dirty="0">
              <a:solidFill>
                <a:schemeClr val="bg1"/>
              </a:solidFill>
              <a:latin typeface="Trebuchet MS" charset="0"/>
              <a:ea typeface="ＭＳ ゴシック" charset="-128"/>
              <a:cs typeface="Times New Roman" charset="0"/>
            </a:endParaRPr>
          </a:p>
          <a:p>
            <a:pPr marL="342900" marR="0" lvl="0" indent="-342900">
              <a:spcBef>
                <a:spcPts val="0"/>
              </a:spcBef>
              <a:spcAft>
                <a:spcPts val="0"/>
              </a:spcAft>
              <a:buFont typeface="Courier New" charset="0"/>
              <a:buChar char="o"/>
            </a:pPr>
            <a:r>
              <a:rPr lang="en-US" dirty="0">
                <a:solidFill>
                  <a:schemeClr val="bg1"/>
                </a:solidFill>
                <a:latin typeface="Trebuchet MS" charset="0"/>
                <a:ea typeface="ＭＳ ゴシック" charset="-128"/>
                <a:cs typeface="Times New Roman" charset="0"/>
              </a:rPr>
              <a:t>VISITORS: Restaurants (74%), Light Industrial (43</a:t>
            </a:r>
            <a:r>
              <a:rPr lang="en-US" dirty="0" smtClean="0">
                <a:solidFill>
                  <a:schemeClr val="bg1"/>
                </a:solidFill>
                <a:latin typeface="Trebuchet MS" charset="0"/>
                <a:ea typeface="ＭＳ ゴシック" charset="-128"/>
                <a:cs typeface="Times New Roman" charset="0"/>
              </a:rPr>
              <a:t>%)</a:t>
            </a:r>
            <a:endParaRPr lang="en-US" dirty="0">
              <a:solidFill>
                <a:schemeClr val="bg1"/>
              </a:solidFill>
              <a:latin typeface="Trebuchet MS" charset="0"/>
              <a:ea typeface="ＭＳ ゴシック" charset="-128"/>
              <a:cs typeface="Times New Roman" charset="0"/>
            </a:endParaRPr>
          </a:p>
          <a:p>
            <a:pPr marL="342900" marR="0" lvl="0" indent="-342900">
              <a:spcBef>
                <a:spcPts val="0"/>
              </a:spcBef>
              <a:spcAft>
                <a:spcPts val="0"/>
              </a:spcAft>
              <a:buFont typeface="Courier New" charset="0"/>
              <a:buChar char="o"/>
            </a:pPr>
            <a:r>
              <a:rPr lang="en-US" dirty="0">
                <a:solidFill>
                  <a:schemeClr val="bg1"/>
                </a:solidFill>
                <a:latin typeface="Trebuchet MS" charset="0"/>
                <a:ea typeface="ＭＳ ゴシック" charset="-128"/>
                <a:cs typeface="Times New Roman" charset="0"/>
              </a:rPr>
              <a:t>OVERALL: Restaurants (57%), Light Industrial (34%), Warehousing (33%), Auto &amp; Truck Servicing (29%)</a:t>
            </a:r>
          </a:p>
          <a:p>
            <a:r>
              <a:rPr lang="en-US" dirty="0">
                <a:latin typeface="Trebuchet MS" charset="0"/>
                <a:ea typeface="ＭＳ ゴシック" charset="-128"/>
                <a:cs typeface="Times New Roman" charset="0"/>
              </a:rPr>
              <a:t> </a:t>
            </a:r>
          </a:p>
          <a:p>
            <a:r>
              <a:rPr lang="en-US" b="1" dirty="0">
                <a:solidFill>
                  <a:schemeClr val="accent2"/>
                </a:solidFill>
                <a:latin typeface="Trebuchet MS" charset="0"/>
                <a:ea typeface="ＭＳ ゴシック" charset="-128"/>
                <a:cs typeface="Times New Roman" charset="0"/>
              </a:rPr>
              <a:t>South End -- </a:t>
            </a:r>
            <a:r>
              <a:rPr lang="en-US" b="1" dirty="0" smtClean="0">
                <a:solidFill>
                  <a:schemeClr val="accent2"/>
                </a:solidFill>
                <a:latin typeface="Trebuchet MS" charset="0"/>
                <a:ea typeface="ＭＳ ゴシック" charset="-128"/>
                <a:cs typeface="Times New Roman" charset="0"/>
              </a:rPr>
              <a:t>Zoning</a:t>
            </a:r>
            <a:endParaRPr lang="en-US" dirty="0">
              <a:latin typeface="Trebuchet MS" charset="0"/>
              <a:ea typeface="ＭＳ ゴシック" charset="-128"/>
              <a:cs typeface="Times New Roman" charset="0"/>
            </a:endParaRPr>
          </a:p>
          <a:p>
            <a:r>
              <a:rPr lang="en-US" dirty="0" smtClean="0">
                <a:solidFill>
                  <a:schemeClr val="bg1"/>
                </a:solidFill>
                <a:latin typeface="Trebuchet MS" charset="0"/>
                <a:ea typeface="ＭＳ ゴシック" charset="-128"/>
                <a:cs typeface="Times New Roman" charset="0"/>
              </a:rPr>
              <a:t>PB</a:t>
            </a:r>
            <a:r>
              <a:rPr lang="en-US" dirty="0">
                <a:solidFill>
                  <a:schemeClr val="bg1"/>
                </a:solidFill>
                <a:latin typeface="Trebuchet MS" charset="0"/>
                <a:ea typeface="ＭＳ ゴシック" charset="-128"/>
                <a:cs typeface="Times New Roman" charset="0"/>
              </a:rPr>
              <a:t>, Planned </a:t>
            </a:r>
            <a:r>
              <a:rPr lang="en-US" dirty="0" smtClean="0">
                <a:solidFill>
                  <a:schemeClr val="bg1"/>
                </a:solidFill>
                <a:latin typeface="Trebuchet MS" charset="0"/>
                <a:ea typeface="ＭＳ ゴシック" charset="-128"/>
                <a:cs typeface="Times New Roman" charset="0"/>
              </a:rPr>
              <a:t>Business (</a:t>
            </a:r>
            <a:r>
              <a:rPr lang="en-US" dirty="0">
                <a:solidFill>
                  <a:schemeClr val="bg1"/>
                </a:solidFill>
                <a:latin typeface="Trebuchet MS" charset="0"/>
                <a:ea typeface="ＭＳ ゴシック" charset="-128"/>
                <a:cs typeface="Times New Roman" charset="0"/>
              </a:rPr>
              <a:t>preferred zoning </a:t>
            </a:r>
            <a:r>
              <a:rPr lang="en-US" dirty="0" smtClean="0">
                <a:solidFill>
                  <a:schemeClr val="bg1"/>
                </a:solidFill>
                <a:latin typeface="Trebuchet MS" charset="0"/>
                <a:ea typeface="ＭＳ ゴシック" charset="-128"/>
                <a:cs typeface="Times New Roman" charset="0"/>
              </a:rPr>
              <a:t>district)</a:t>
            </a:r>
          </a:p>
          <a:p>
            <a:r>
              <a:rPr lang="en-US" dirty="0" smtClean="0">
                <a:solidFill>
                  <a:schemeClr val="bg1"/>
                </a:solidFill>
                <a:latin typeface="Trebuchet MS" charset="0"/>
                <a:ea typeface="ＭＳ ゴシック" charset="-128"/>
                <a:cs typeface="Times New Roman" charset="0"/>
              </a:rPr>
              <a:t>Highway </a:t>
            </a:r>
            <a:r>
              <a:rPr lang="en-US" dirty="0">
                <a:solidFill>
                  <a:schemeClr val="bg1"/>
                </a:solidFill>
                <a:latin typeface="Trebuchet MS" charset="0"/>
                <a:ea typeface="ＭＳ ゴシック" charset="-128"/>
                <a:cs typeface="Times New Roman" charset="0"/>
              </a:rPr>
              <a:t>Business </a:t>
            </a:r>
            <a:endParaRPr lang="en-US" dirty="0" smtClean="0">
              <a:solidFill>
                <a:schemeClr val="bg1"/>
              </a:solidFill>
              <a:latin typeface="Trebuchet MS" charset="0"/>
              <a:ea typeface="ＭＳ ゴシック" charset="-128"/>
              <a:cs typeface="Times New Roman" charset="0"/>
            </a:endParaRPr>
          </a:p>
          <a:p>
            <a:r>
              <a:rPr lang="en-US" dirty="0" smtClean="0">
                <a:solidFill>
                  <a:schemeClr val="bg1"/>
                </a:solidFill>
                <a:latin typeface="Trebuchet MS" charset="0"/>
                <a:ea typeface="ＭＳ ゴシック" charset="-128"/>
                <a:cs typeface="Times New Roman" charset="0"/>
              </a:rPr>
              <a:t>General Business</a:t>
            </a:r>
          </a:p>
          <a:p>
            <a:endParaRPr lang="en-US" b="1" dirty="0" smtClean="0">
              <a:solidFill>
                <a:schemeClr val="accent2"/>
              </a:solidFill>
            </a:endParaRPr>
          </a:p>
          <a:p>
            <a:r>
              <a:rPr lang="en-US" b="1" dirty="0" smtClean="0">
                <a:solidFill>
                  <a:schemeClr val="accent2"/>
                </a:solidFill>
              </a:rPr>
              <a:t>South </a:t>
            </a:r>
            <a:r>
              <a:rPr lang="en-US" b="1" dirty="0">
                <a:solidFill>
                  <a:schemeClr val="accent2"/>
                </a:solidFill>
              </a:rPr>
              <a:t>End – Consultant Findings</a:t>
            </a:r>
            <a:endParaRPr lang="en-US" dirty="0">
              <a:solidFill>
                <a:schemeClr val="accent2"/>
              </a:solidFill>
            </a:endParaRPr>
          </a:p>
          <a:p>
            <a:r>
              <a:rPr lang="en-US" dirty="0">
                <a:solidFill>
                  <a:schemeClr val="bg1"/>
                </a:solidFill>
              </a:rPr>
              <a:t>B</a:t>
            </a:r>
            <a:r>
              <a:rPr lang="en-US" dirty="0" smtClean="0">
                <a:solidFill>
                  <a:schemeClr val="bg1"/>
                </a:solidFill>
              </a:rPr>
              <a:t>etween </a:t>
            </a:r>
            <a:r>
              <a:rPr lang="en-US" dirty="0">
                <a:solidFill>
                  <a:schemeClr val="bg1"/>
                </a:solidFill>
              </a:rPr>
              <a:t>E CR 900 S and just south of I-70 has great potential for future business development. Business Sectors recommended for the SR 39 &amp; I-70 interchange </a:t>
            </a:r>
            <a:r>
              <a:rPr lang="en-US" dirty="0" smtClean="0">
                <a:solidFill>
                  <a:schemeClr val="bg1"/>
                </a:solidFill>
              </a:rPr>
              <a:t>include: Transportation, Manufacturing, Professional </a:t>
            </a:r>
            <a:r>
              <a:rPr lang="en-US" dirty="0">
                <a:solidFill>
                  <a:schemeClr val="bg1"/>
                </a:solidFill>
              </a:rPr>
              <a:t>and Technical Services</a:t>
            </a:r>
          </a:p>
          <a:p>
            <a:r>
              <a:rPr lang="en-US" b="1" dirty="0"/>
              <a:t> </a:t>
            </a:r>
            <a:endParaRPr lang="en-US" dirty="0"/>
          </a:p>
          <a:p>
            <a:r>
              <a:rPr lang="en-US" b="1" dirty="0"/>
              <a:t> </a:t>
            </a:r>
            <a:endParaRPr lang="en-US" dirty="0"/>
          </a:p>
          <a:p>
            <a:endParaRPr lang="en-US" dirty="0">
              <a:solidFill>
                <a:schemeClr val="bg1"/>
              </a:solidFill>
            </a:endParaRPr>
          </a:p>
        </p:txBody>
      </p:sp>
    </p:spTree>
    <p:extLst>
      <p:ext uri="{BB962C8B-B14F-4D97-AF65-F5344CB8AC3E}">
        <p14:creationId xmlns:p14="http://schemas.microsoft.com/office/powerpoint/2010/main" val="185268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99" y="1322695"/>
            <a:ext cx="8417078" cy="1044388"/>
          </a:xfrm>
        </p:spPr>
        <p:txBody>
          <a:bodyPr/>
          <a:lstStyle/>
          <a:p>
            <a:r>
              <a:rPr lang="en-US" b="1" dirty="0" smtClean="0">
                <a:solidFill>
                  <a:schemeClr val="accent3">
                    <a:lumMod val="60000"/>
                    <a:lumOff val="40000"/>
                  </a:schemeClr>
                </a:solidFill>
              </a:rPr>
              <a:t>South Corridor </a:t>
            </a:r>
            <a:r>
              <a:rPr lang="en-US" b="1" dirty="0">
                <a:solidFill>
                  <a:schemeClr val="accent3">
                    <a:lumMod val="60000"/>
                    <a:lumOff val="40000"/>
                  </a:schemeClr>
                </a:solidFill>
              </a:rPr>
              <a:t>Planning </a:t>
            </a:r>
            <a:r>
              <a:rPr lang="en-US" b="1" dirty="0" smtClean="0">
                <a:solidFill>
                  <a:schemeClr val="accent3">
                    <a:lumMod val="60000"/>
                    <a:lumOff val="40000"/>
                  </a:schemeClr>
                </a:solidFill>
              </a:rPr>
              <a:t>Area </a:t>
            </a:r>
            <a:br>
              <a:rPr lang="en-US" b="1" dirty="0" smtClean="0">
                <a:solidFill>
                  <a:schemeClr val="accent3">
                    <a:lumMod val="60000"/>
                    <a:lumOff val="40000"/>
                  </a:schemeClr>
                </a:solidFill>
              </a:rPr>
            </a:br>
            <a:r>
              <a:rPr lang="en-US" b="1" dirty="0" smtClean="0">
                <a:solidFill>
                  <a:schemeClr val="accent3">
                    <a:lumMod val="60000"/>
                    <a:lumOff val="40000"/>
                  </a:schemeClr>
                </a:solidFill>
              </a:rPr>
              <a:t>Future Land Use Recommendations</a:t>
            </a:r>
            <a:endParaRPr lang="en-US" b="1" dirty="0">
              <a:solidFill>
                <a:schemeClr val="accent3">
                  <a:lumMod val="60000"/>
                  <a:lumOff val="40000"/>
                </a:schemeClr>
              </a:solidFill>
            </a:endParaRPr>
          </a:p>
        </p:txBody>
      </p:sp>
      <p:sp>
        <p:nvSpPr>
          <p:cNvPr id="3" name="Rectangle 2"/>
          <p:cNvSpPr/>
          <p:nvPr/>
        </p:nvSpPr>
        <p:spPr>
          <a:xfrm>
            <a:off x="411435" y="2694630"/>
            <a:ext cx="8319542" cy="2585323"/>
          </a:xfrm>
          <a:prstGeom prst="rect">
            <a:avLst/>
          </a:prstGeom>
        </p:spPr>
        <p:txBody>
          <a:bodyPr wrap="square">
            <a:spAutoFit/>
          </a:bodyPr>
          <a:lstStyle/>
          <a:p>
            <a:pPr marL="285750" indent="-285750">
              <a:buFont typeface="Arial" charset="0"/>
              <a:buChar char="•"/>
            </a:pPr>
            <a:r>
              <a:rPr lang="en-US" sz="2400" dirty="0" smtClean="0">
                <a:solidFill>
                  <a:schemeClr val="bg1"/>
                </a:solidFill>
              </a:rPr>
              <a:t>Highest </a:t>
            </a:r>
            <a:r>
              <a:rPr lang="en-US" sz="2400" dirty="0">
                <a:solidFill>
                  <a:schemeClr val="bg1"/>
                </a:solidFill>
              </a:rPr>
              <a:t>and best </a:t>
            </a:r>
            <a:r>
              <a:rPr lang="en-US" sz="2400" dirty="0" smtClean="0">
                <a:solidFill>
                  <a:schemeClr val="bg1"/>
                </a:solidFill>
              </a:rPr>
              <a:t>use Industrial </a:t>
            </a:r>
            <a:r>
              <a:rPr lang="en-US" sz="2400" dirty="0">
                <a:solidFill>
                  <a:schemeClr val="bg1"/>
                </a:solidFill>
              </a:rPr>
              <a:t>or Office Development as part of a business park or campus setting, with some commercial </a:t>
            </a:r>
            <a:r>
              <a:rPr lang="en-US" sz="2400" dirty="0" smtClean="0">
                <a:solidFill>
                  <a:schemeClr val="bg1"/>
                </a:solidFill>
              </a:rPr>
              <a:t>support.</a:t>
            </a:r>
          </a:p>
          <a:p>
            <a:pPr marL="285750" indent="-285750">
              <a:buFont typeface="Arial" charset="0"/>
              <a:buChar char="•"/>
            </a:pPr>
            <a:r>
              <a:rPr lang="en-US" sz="2400" dirty="0" smtClean="0">
                <a:solidFill>
                  <a:schemeClr val="bg1"/>
                </a:solidFill>
              </a:rPr>
              <a:t>As gateway, not </a:t>
            </a:r>
            <a:r>
              <a:rPr lang="en-US" sz="2400" dirty="0">
                <a:solidFill>
                  <a:schemeClr val="bg1"/>
                </a:solidFill>
              </a:rPr>
              <a:t>appropriate for big-box or strip retail, outside storage or undesirable uses (junkyards, sexually oriented businesses, etc</a:t>
            </a:r>
            <a:r>
              <a:rPr lang="en-US" sz="2400" dirty="0" smtClean="0">
                <a:solidFill>
                  <a:schemeClr val="bg1"/>
                </a:solidFill>
              </a:rPr>
              <a:t>.)</a:t>
            </a:r>
            <a:endParaRPr lang="en-US" sz="2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995053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5756223" y="153316"/>
            <a:ext cx="3087973" cy="6577268"/>
          </a:xfrm>
          <a:prstGeom prst="rect">
            <a:avLst/>
          </a:prstGeom>
        </p:spPr>
      </p:pic>
      <p:sp>
        <p:nvSpPr>
          <p:cNvPr id="4" name="Rectangle 3"/>
          <p:cNvSpPr/>
          <p:nvPr/>
        </p:nvSpPr>
        <p:spPr>
          <a:xfrm>
            <a:off x="236122" y="501134"/>
            <a:ext cx="5520101" cy="584775"/>
          </a:xfrm>
          <a:prstGeom prst="rect">
            <a:avLst/>
          </a:prstGeom>
        </p:spPr>
        <p:txBody>
          <a:bodyPr wrap="none">
            <a:spAutoFit/>
          </a:bodyPr>
          <a:lstStyle/>
          <a:p>
            <a:r>
              <a:rPr lang="en-US" sz="3200" smtClean="0">
                <a:solidFill>
                  <a:schemeClr val="bg1"/>
                </a:solidFill>
                <a:latin typeface="+mj-lt"/>
                <a:ea typeface="ＭＳ ゴシック" charset="-128"/>
                <a:cs typeface="Times New Roman" charset="0"/>
              </a:rPr>
              <a:t>DRAFT Future </a:t>
            </a:r>
            <a:r>
              <a:rPr lang="en-US" sz="3200" dirty="0">
                <a:solidFill>
                  <a:schemeClr val="bg1"/>
                </a:solidFill>
                <a:latin typeface="+mj-lt"/>
                <a:ea typeface="ＭＳ ゴシック" charset="-128"/>
                <a:cs typeface="Times New Roman" charset="0"/>
              </a:rPr>
              <a:t>Land Use Plan</a:t>
            </a:r>
            <a:r>
              <a:rPr lang="en-US" sz="3200" dirty="0">
                <a:solidFill>
                  <a:schemeClr val="bg1"/>
                </a:solidFill>
                <a:latin typeface="+mj-lt"/>
              </a:rPr>
              <a:t> </a:t>
            </a:r>
          </a:p>
        </p:txBody>
      </p:sp>
    </p:spTree>
    <p:extLst>
      <p:ext uri="{BB962C8B-B14F-4D97-AF65-F5344CB8AC3E}">
        <p14:creationId xmlns:p14="http://schemas.microsoft.com/office/powerpoint/2010/main" val="15858006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Standards</a:t>
            </a:r>
            <a:endParaRPr lang="en-US" dirty="0"/>
          </a:p>
        </p:txBody>
      </p:sp>
      <p:sp>
        <p:nvSpPr>
          <p:cNvPr id="3" name="Text Placeholder 2"/>
          <p:cNvSpPr>
            <a:spLocks noGrp="1"/>
          </p:cNvSpPr>
          <p:nvPr>
            <p:ph type="body" idx="1"/>
          </p:nvPr>
        </p:nvSpPr>
        <p:spPr/>
        <p:txBody>
          <a:bodyPr/>
          <a:lstStyle/>
          <a:p>
            <a:r>
              <a:rPr lang="en-US" sz="2800" dirty="0" smtClean="0"/>
              <a:t>DRAFT SR 39 Gateway Corridor Plan</a:t>
            </a:r>
          </a:p>
          <a:p>
            <a:r>
              <a:rPr lang="en-US" i="1" dirty="0">
                <a:solidFill>
                  <a:schemeClr val="accent2"/>
                </a:solidFill>
              </a:rPr>
              <a:t>Appearance and function are both equally important. </a:t>
            </a:r>
          </a:p>
        </p:txBody>
      </p:sp>
    </p:spTree>
    <p:extLst>
      <p:ext uri="{BB962C8B-B14F-4D97-AF65-F5344CB8AC3E}">
        <p14:creationId xmlns:p14="http://schemas.microsoft.com/office/powerpoint/2010/main" val="1516345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ltLang="en-US" sz="3200" b="1" dirty="0"/>
              <a:t>Streetscape/Design Survey Results</a:t>
            </a:r>
            <a:r>
              <a:rPr lang="en-US" altLang="en-US" sz="4000" b="1" dirty="0">
                <a:solidFill>
                  <a:schemeClr val="tx1"/>
                </a:solidFill>
                <a:latin typeface="Arial" charset="0"/>
              </a:rPr>
              <a:t/>
            </a:r>
            <a:br>
              <a:rPr lang="en-US" altLang="en-US" sz="4000" b="1" dirty="0">
                <a:solidFill>
                  <a:schemeClr val="tx1"/>
                </a:solidFill>
                <a:latin typeface="Arial" charset="0"/>
              </a:rPr>
            </a:br>
            <a:endParaRPr lang="en-US" dirty="0"/>
          </a:p>
        </p:txBody>
      </p:sp>
      <p:sp>
        <p:nvSpPr>
          <p:cNvPr id="3" name="Rectangle 2"/>
          <p:cNvSpPr>
            <a:spLocks noChangeArrowheads="1"/>
          </p:cNvSpPr>
          <p:nvPr/>
        </p:nvSpPr>
        <p:spPr bwMode="auto">
          <a:xfrm>
            <a:off x="6480643" y="951874"/>
            <a:ext cx="2444438"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bg1"/>
                </a:solidFill>
                <a:effectLst/>
                <a:latin typeface="Arial" charset="0"/>
              </a:rPr>
              <a:t>The </a:t>
            </a:r>
            <a:r>
              <a:rPr kumimoji="0" lang="en-US" altLang="en-US" sz="2400" b="1" i="0" u="none" strike="noStrike" cap="none" normalizeH="0" baseline="0" dirty="0">
                <a:ln>
                  <a:noFill/>
                </a:ln>
                <a:solidFill>
                  <a:schemeClr val="bg1"/>
                </a:solidFill>
                <a:effectLst/>
                <a:latin typeface="Arial" charset="0"/>
              </a:rPr>
              <a:t>community survey asked what would make the corridor more appealing</a:t>
            </a:r>
            <a:r>
              <a:rPr kumimoji="0" lang="en-US" altLang="en-US" sz="2400" b="1" i="0" u="none" strike="noStrike" cap="none" normalizeH="0" baseline="0" dirty="0" smtClean="0">
                <a:ln>
                  <a:noFill/>
                </a:ln>
                <a:solidFill>
                  <a:schemeClr val="bg1"/>
                </a:solidFill>
                <a:effectLst/>
                <a:latin typeface="Arial" charset="0"/>
              </a:rPr>
              <a:t>?</a:t>
            </a:r>
          </a:p>
          <a:p>
            <a:r>
              <a:rPr lang="en-US" sz="2400" i="1" dirty="0">
                <a:solidFill>
                  <a:schemeClr val="accent2"/>
                </a:solidFill>
              </a:rPr>
              <a:t>#1 </a:t>
            </a:r>
            <a:r>
              <a:rPr lang="en-US" sz="2400" i="1" dirty="0" smtClean="0">
                <a:solidFill>
                  <a:schemeClr val="accent2"/>
                </a:solidFill>
              </a:rPr>
              <a:t>- sidewalks </a:t>
            </a:r>
            <a:r>
              <a:rPr lang="en-US" sz="2400" i="1" dirty="0">
                <a:solidFill>
                  <a:schemeClr val="accent2"/>
                </a:solidFill>
              </a:rPr>
              <a:t>or trails along SR 39 </a:t>
            </a:r>
            <a:endParaRPr lang="en-US" sz="2400" i="1" dirty="0">
              <a:solidFill>
                <a:srgbClr val="FFFFFF"/>
              </a:solidFill>
            </a:endParaRPr>
          </a:p>
          <a:p>
            <a:r>
              <a:rPr lang="en-US" sz="2400" i="1" dirty="0" smtClean="0">
                <a:solidFill>
                  <a:srgbClr val="DDF53D"/>
                </a:solidFill>
              </a:rPr>
              <a:t>#2 - </a:t>
            </a:r>
            <a:r>
              <a:rPr lang="en-US" sz="2400" i="1" dirty="0">
                <a:solidFill>
                  <a:srgbClr val="DDF53D"/>
                </a:solidFill>
              </a:rPr>
              <a:t>more </a:t>
            </a:r>
            <a:r>
              <a:rPr lang="en-US" sz="2400" i="1" dirty="0" smtClean="0">
                <a:solidFill>
                  <a:srgbClr val="DDF53D"/>
                </a:solidFill>
              </a:rPr>
              <a:t>trees</a:t>
            </a:r>
            <a:endParaRPr lang="en-US" sz="2400" i="1" dirty="0">
              <a:solidFill>
                <a:srgbClr val="FFFFFF"/>
              </a:solidFill>
            </a:endParaRPr>
          </a:p>
          <a:p>
            <a:r>
              <a:rPr lang="en-US" sz="2400" i="1" dirty="0">
                <a:solidFill>
                  <a:srgbClr val="DDF53D"/>
                </a:solidFill>
              </a:rPr>
              <a:t>#3 </a:t>
            </a:r>
            <a:r>
              <a:rPr lang="en-US" sz="2400" i="1" dirty="0" smtClean="0">
                <a:solidFill>
                  <a:srgbClr val="DDF53D"/>
                </a:solidFill>
              </a:rPr>
              <a:t>- </a:t>
            </a:r>
            <a:r>
              <a:rPr lang="en-US" sz="2400" i="1" dirty="0">
                <a:solidFill>
                  <a:srgbClr val="DDF53D"/>
                </a:solidFill>
              </a:rPr>
              <a:t>neater and cleaner appearance</a:t>
            </a:r>
            <a:r>
              <a:rPr lang="en-US" sz="2400" i="1" dirty="0">
                <a:solidFill>
                  <a:schemeClr val="bg1"/>
                </a:solidFill>
              </a:rPr>
              <a:t> </a:t>
            </a:r>
            <a:endParaRPr lang="en-US" sz="2400" i="1" dirty="0" smtClean="0">
              <a:solidFill>
                <a:schemeClr val="bg1"/>
              </a:solidFill>
            </a:endParaRPr>
          </a:p>
          <a:p>
            <a:r>
              <a:rPr lang="en-US" sz="2400" i="1" dirty="0" smtClean="0">
                <a:solidFill>
                  <a:srgbClr val="DDF53D"/>
                </a:solidFill>
              </a:rPr>
              <a:t>#</a:t>
            </a:r>
            <a:r>
              <a:rPr lang="en-US" sz="2400" i="1" dirty="0">
                <a:solidFill>
                  <a:srgbClr val="DDF53D"/>
                </a:solidFill>
              </a:rPr>
              <a:t>4 </a:t>
            </a:r>
            <a:r>
              <a:rPr lang="en-US" sz="2400" i="1" dirty="0" smtClean="0">
                <a:solidFill>
                  <a:srgbClr val="DDF53D"/>
                </a:solidFill>
              </a:rPr>
              <a:t>- </a:t>
            </a:r>
            <a:r>
              <a:rPr lang="en-US" sz="2400" i="1" dirty="0">
                <a:solidFill>
                  <a:srgbClr val="DDF53D"/>
                </a:solidFill>
              </a:rPr>
              <a:t>a consistent </a:t>
            </a:r>
            <a:r>
              <a:rPr lang="en-US" sz="2400" i="1" dirty="0" smtClean="0">
                <a:solidFill>
                  <a:srgbClr val="DDF53D"/>
                </a:solidFill>
              </a:rPr>
              <a:t>look</a:t>
            </a:r>
            <a:endParaRPr kumimoji="0" lang="en-US" altLang="en-US" sz="2400" b="0" i="0" u="none" strike="noStrike" cap="none" normalizeH="0" baseline="0" dirty="0">
              <a:ln>
                <a:noFill/>
              </a:ln>
              <a:solidFill>
                <a:schemeClr val="bg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p:txBody>
      </p:sp>
      <p:pic>
        <p:nvPicPr>
          <p:cNvPr id="71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51875"/>
            <a:ext cx="5575300" cy="5676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914400" y="6628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6456822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141194"/>
            <a:ext cx="7583487" cy="1044388"/>
          </a:xfrm>
        </p:spPr>
        <p:txBody>
          <a:bodyPr/>
          <a:lstStyle/>
          <a:p>
            <a:r>
              <a:rPr lang="en-US" dirty="0" smtClean="0"/>
              <a:t>Community </a:t>
            </a:r>
            <a:r>
              <a:rPr lang="en-US" dirty="0"/>
              <a:t>Survey Results</a:t>
            </a:r>
          </a:p>
        </p:txBody>
      </p:sp>
      <p:sp>
        <p:nvSpPr>
          <p:cNvPr id="2" name="Rectangle 1"/>
          <p:cNvSpPr/>
          <p:nvPr/>
        </p:nvSpPr>
        <p:spPr>
          <a:xfrm>
            <a:off x="432937" y="903194"/>
            <a:ext cx="8336115" cy="6001642"/>
          </a:xfrm>
          <a:prstGeom prst="rect">
            <a:avLst/>
          </a:prstGeom>
        </p:spPr>
        <p:txBody>
          <a:bodyPr wrap="square">
            <a:spAutoFit/>
          </a:bodyPr>
          <a:lstStyle/>
          <a:p>
            <a:endParaRPr lang="en-US" sz="2400" dirty="0">
              <a:solidFill>
                <a:srgbClr val="FFFFFF"/>
              </a:solidFill>
            </a:endParaRPr>
          </a:p>
          <a:p>
            <a:r>
              <a:rPr lang="en-US" sz="2400" b="1" dirty="0">
                <a:solidFill>
                  <a:srgbClr val="FFFFFF"/>
                </a:solidFill>
              </a:rPr>
              <a:t>Q13 What would make the corridor more appealing?</a:t>
            </a:r>
            <a:r>
              <a:rPr lang="en-US" sz="2400" dirty="0">
                <a:solidFill>
                  <a:srgbClr val="FFFFFF"/>
                </a:solidFill>
              </a:rPr>
              <a:t> </a:t>
            </a:r>
            <a:endParaRPr lang="en-US" sz="2400" dirty="0" smtClean="0">
              <a:solidFill>
                <a:srgbClr val="FFFFFF"/>
              </a:solidFill>
            </a:endParaRPr>
          </a:p>
          <a:p>
            <a:endParaRPr lang="en-US" sz="2400" b="1" dirty="0" smtClean="0">
              <a:solidFill>
                <a:srgbClr val="DDF53D"/>
              </a:solidFill>
            </a:endParaRPr>
          </a:p>
          <a:p>
            <a:r>
              <a:rPr lang="en-US" sz="2400" b="1" dirty="0" smtClean="0">
                <a:solidFill>
                  <a:srgbClr val="DDF53D"/>
                </a:solidFill>
              </a:rPr>
              <a:t>ALL: </a:t>
            </a:r>
            <a:r>
              <a:rPr lang="en-US" sz="2400" i="1" dirty="0" smtClean="0">
                <a:solidFill>
                  <a:srgbClr val="FFFFFF"/>
                </a:solidFill>
              </a:rPr>
              <a:t>41% </a:t>
            </a:r>
            <a:r>
              <a:rPr lang="en-US" sz="2400" i="1" dirty="0">
                <a:solidFill>
                  <a:srgbClr val="FFFFFF"/>
                </a:solidFill>
              </a:rPr>
              <a:t>said sidewalks or trails along SR </a:t>
            </a:r>
            <a:r>
              <a:rPr lang="en-US" sz="2400" i="1" dirty="0" smtClean="0">
                <a:solidFill>
                  <a:srgbClr val="FFFFFF"/>
                </a:solidFill>
              </a:rPr>
              <a:t>39, </a:t>
            </a:r>
            <a:r>
              <a:rPr lang="en-US" sz="2400" i="1" dirty="0" smtClean="0">
                <a:solidFill>
                  <a:srgbClr val="DDF53D"/>
                </a:solidFill>
              </a:rPr>
              <a:t>38% said more trees </a:t>
            </a:r>
          </a:p>
          <a:p>
            <a:endParaRPr lang="en-US" sz="2400" i="1" dirty="0">
              <a:solidFill>
                <a:srgbClr val="DDF53D"/>
              </a:solidFill>
            </a:endParaRPr>
          </a:p>
          <a:p>
            <a:r>
              <a:rPr lang="en-US" sz="2400" b="1" dirty="0" smtClean="0">
                <a:solidFill>
                  <a:srgbClr val="DDF53D"/>
                </a:solidFill>
              </a:rPr>
              <a:t>LIVES IN CORRIDOR: </a:t>
            </a:r>
            <a:r>
              <a:rPr lang="en-US" sz="2400" i="1" dirty="0" smtClean="0">
                <a:solidFill>
                  <a:srgbClr val="FFFFFF"/>
                </a:solidFill>
              </a:rPr>
              <a:t>42% </a:t>
            </a:r>
            <a:r>
              <a:rPr lang="en-US" sz="2400" i="1" dirty="0">
                <a:solidFill>
                  <a:srgbClr val="FFFFFF"/>
                </a:solidFill>
              </a:rPr>
              <a:t>said sidewalks </a:t>
            </a:r>
            <a:r>
              <a:rPr lang="en-US" sz="2400" i="1" dirty="0" smtClean="0">
                <a:solidFill>
                  <a:srgbClr val="FFFFFF"/>
                </a:solidFill>
              </a:rPr>
              <a:t>or trails, </a:t>
            </a:r>
            <a:r>
              <a:rPr lang="en-US" sz="2400" i="1" dirty="0">
                <a:solidFill>
                  <a:schemeClr val="bg1"/>
                </a:solidFill>
              </a:rPr>
              <a:t>38% said more </a:t>
            </a:r>
            <a:r>
              <a:rPr lang="en-US" sz="2400" i="1" dirty="0" smtClean="0">
                <a:solidFill>
                  <a:schemeClr val="bg1"/>
                </a:solidFill>
              </a:rPr>
              <a:t>trees, 27% said neater and cleaner appearance </a:t>
            </a:r>
            <a:endParaRPr lang="en-US" sz="2400" i="1" dirty="0">
              <a:solidFill>
                <a:schemeClr val="bg1"/>
              </a:solidFill>
            </a:endParaRPr>
          </a:p>
          <a:p>
            <a:endParaRPr lang="en-US" sz="2400" b="1" dirty="0">
              <a:solidFill>
                <a:srgbClr val="DDF53D"/>
              </a:solidFill>
            </a:endParaRPr>
          </a:p>
          <a:p>
            <a:r>
              <a:rPr lang="en-US" sz="2400" b="1" dirty="0" smtClean="0">
                <a:solidFill>
                  <a:srgbClr val="DDF53D"/>
                </a:solidFill>
              </a:rPr>
              <a:t>WORKS IN CORRIDOR: </a:t>
            </a:r>
            <a:r>
              <a:rPr lang="en-US" sz="2400" i="1" dirty="0" smtClean="0">
                <a:solidFill>
                  <a:srgbClr val="FFFFFF"/>
                </a:solidFill>
              </a:rPr>
              <a:t>44% </a:t>
            </a:r>
            <a:r>
              <a:rPr lang="en-US" sz="2400" i="1" dirty="0">
                <a:solidFill>
                  <a:srgbClr val="FFFFFF"/>
                </a:solidFill>
              </a:rPr>
              <a:t>said sidewalks or trails along SR 39, </a:t>
            </a:r>
            <a:r>
              <a:rPr lang="en-US" sz="2400" i="1" dirty="0">
                <a:solidFill>
                  <a:schemeClr val="bg1"/>
                </a:solidFill>
              </a:rPr>
              <a:t>33% said neater and cleaner </a:t>
            </a:r>
            <a:r>
              <a:rPr lang="en-US" sz="2400" i="1" dirty="0" smtClean="0">
                <a:solidFill>
                  <a:schemeClr val="bg1"/>
                </a:solidFill>
              </a:rPr>
              <a:t>appearance, 28</a:t>
            </a:r>
            <a:r>
              <a:rPr lang="en-US" sz="2400" i="1" dirty="0">
                <a:solidFill>
                  <a:schemeClr val="bg1"/>
                </a:solidFill>
              </a:rPr>
              <a:t>% said more </a:t>
            </a:r>
            <a:r>
              <a:rPr lang="en-US" sz="2400" i="1" dirty="0" smtClean="0">
                <a:solidFill>
                  <a:schemeClr val="bg1"/>
                </a:solidFill>
              </a:rPr>
              <a:t>trees</a:t>
            </a:r>
            <a:endParaRPr lang="en-US" sz="2400" i="1" dirty="0">
              <a:solidFill>
                <a:schemeClr val="bg1"/>
              </a:solidFill>
            </a:endParaRPr>
          </a:p>
          <a:p>
            <a:endParaRPr lang="en-US" sz="2400" b="1" dirty="0" smtClean="0">
              <a:solidFill>
                <a:schemeClr val="accent2"/>
              </a:solidFill>
            </a:endParaRPr>
          </a:p>
          <a:p>
            <a:r>
              <a:rPr lang="en-US" sz="2400" b="1" dirty="0" smtClean="0">
                <a:solidFill>
                  <a:schemeClr val="accent2"/>
                </a:solidFill>
              </a:rPr>
              <a:t>VISITORS: </a:t>
            </a:r>
            <a:r>
              <a:rPr lang="en-US" sz="2400" i="1" dirty="0" smtClean="0">
                <a:solidFill>
                  <a:schemeClr val="bg1"/>
                </a:solidFill>
              </a:rPr>
              <a:t>37% </a:t>
            </a:r>
            <a:r>
              <a:rPr lang="en-US" sz="2400" i="1" dirty="0">
                <a:solidFill>
                  <a:schemeClr val="bg1"/>
                </a:solidFill>
              </a:rPr>
              <a:t>said more </a:t>
            </a:r>
            <a:r>
              <a:rPr lang="en-US" sz="2400" i="1" dirty="0" smtClean="0">
                <a:solidFill>
                  <a:schemeClr val="bg1"/>
                </a:solidFill>
              </a:rPr>
              <a:t>trees, 36% said </a:t>
            </a:r>
            <a:r>
              <a:rPr lang="en-US" sz="2400" i="1" dirty="0">
                <a:solidFill>
                  <a:schemeClr val="bg1"/>
                </a:solidFill>
              </a:rPr>
              <a:t>a</a:t>
            </a:r>
            <a:r>
              <a:rPr lang="en-US" sz="2400" i="1" dirty="0" smtClean="0">
                <a:solidFill>
                  <a:schemeClr val="bg1"/>
                </a:solidFill>
              </a:rPr>
              <a:t> </a:t>
            </a:r>
            <a:r>
              <a:rPr lang="en-US" sz="2400" i="1" dirty="0">
                <a:solidFill>
                  <a:schemeClr val="bg1"/>
                </a:solidFill>
              </a:rPr>
              <a:t>consistent </a:t>
            </a:r>
            <a:r>
              <a:rPr lang="en-US" sz="2400" i="1" dirty="0" smtClean="0">
                <a:solidFill>
                  <a:schemeClr val="bg1"/>
                </a:solidFill>
              </a:rPr>
              <a:t>look, sidewalks/trails and a neater/cleaner appearance  </a:t>
            </a:r>
            <a:endParaRPr lang="en-US" sz="2400" i="1" dirty="0">
              <a:solidFill>
                <a:schemeClr val="bg1"/>
              </a:solidFill>
            </a:endParaRPr>
          </a:p>
          <a:p>
            <a:endParaRPr lang="en-US" sz="2400" b="1" dirty="0">
              <a:solidFill>
                <a:schemeClr val="accent2"/>
              </a:solidFill>
            </a:endParaRPr>
          </a:p>
        </p:txBody>
      </p:sp>
    </p:spTree>
    <p:extLst>
      <p:ext uri="{BB962C8B-B14F-4D97-AF65-F5344CB8AC3E}">
        <p14:creationId xmlns:p14="http://schemas.microsoft.com/office/powerpoint/2010/main" val="12764131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 Standards</a:t>
            </a:r>
            <a:endParaRPr lang="en-US" dirty="0"/>
          </a:p>
        </p:txBody>
      </p:sp>
      <p:sp>
        <p:nvSpPr>
          <p:cNvPr id="3" name="Content Placeholder 2"/>
          <p:cNvSpPr>
            <a:spLocks noGrp="1"/>
          </p:cNvSpPr>
          <p:nvPr>
            <p:ph idx="1"/>
          </p:nvPr>
        </p:nvSpPr>
        <p:spPr>
          <a:xfrm>
            <a:off x="555346" y="1828800"/>
            <a:ext cx="7583487" cy="4208930"/>
          </a:xfrm>
        </p:spPr>
        <p:txBody>
          <a:bodyPr/>
          <a:lstStyle/>
          <a:p>
            <a:r>
              <a:rPr lang="en-US" dirty="0" smtClean="0"/>
              <a:t>Standards for Development on Private Property</a:t>
            </a:r>
          </a:p>
          <a:p>
            <a:pPr lvl="1"/>
            <a:r>
              <a:rPr lang="en-US" dirty="0" smtClean="0"/>
              <a:t>Typically Contained in Zoning (and Subdivision) Ordinance</a:t>
            </a:r>
          </a:p>
          <a:p>
            <a:pPr lvl="1"/>
            <a:r>
              <a:rPr lang="en-US" dirty="0" smtClean="0"/>
              <a:t>Includes things like:</a:t>
            </a:r>
          </a:p>
          <a:p>
            <a:pPr lvl="2"/>
            <a:r>
              <a:rPr lang="en-US" dirty="0" smtClean="0"/>
              <a:t>Landscaping</a:t>
            </a:r>
          </a:p>
          <a:p>
            <a:pPr lvl="2"/>
            <a:r>
              <a:rPr lang="en-US" dirty="0" smtClean="0"/>
              <a:t>Signage</a:t>
            </a:r>
          </a:p>
          <a:p>
            <a:pPr lvl="2"/>
            <a:r>
              <a:rPr lang="en-US" dirty="0" smtClean="0"/>
              <a:t>Architectural Standards</a:t>
            </a:r>
          </a:p>
          <a:p>
            <a:pPr lvl="2"/>
            <a:r>
              <a:rPr lang="en-US" dirty="0" smtClean="0"/>
              <a:t>Parking</a:t>
            </a:r>
          </a:p>
          <a:p>
            <a:pPr lvl="2"/>
            <a:r>
              <a:rPr lang="en-US" dirty="0" smtClean="0"/>
              <a:t>Lighting</a:t>
            </a:r>
          </a:p>
          <a:p>
            <a:pPr lvl="2"/>
            <a:r>
              <a:rPr lang="en-US" dirty="0" smtClean="0"/>
              <a:t>Setbacks</a:t>
            </a:r>
          </a:p>
          <a:p>
            <a:pPr lvl="2"/>
            <a:r>
              <a:rPr lang="en-US" dirty="0" smtClean="0"/>
              <a:t>Height</a:t>
            </a:r>
          </a:p>
          <a:p>
            <a:pPr lvl="2"/>
            <a:r>
              <a:rPr lang="en-US" dirty="0" smtClean="0"/>
              <a:t>Etc.</a:t>
            </a:r>
            <a:endParaRPr lang="en-US" dirty="0"/>
          </a:p>
        </p:txBody>
      </p:sp>
      <p:pic>
        <p:nvPicPr>
          <p:cNvPr id="4" name="Picture 3"/>
          <p:cNvPicPr>
            <a:picLocks noChangeAspect="1"/>
          </p:cNvPicPr>
          <p:nvPr/>
        </p:nvPicPr>
        <p:blipFill>
          <a:blip r:embed="rId2"/>
          <a:stretch>
            <a:fillRect/>
          </a:stretch>
        </p:blipFill>
        <p:spPr>
          <a:xfrm rot="20877756">
            <a:off x="2420470" y="4598107"/>
            <a:ext cx="6962588" cy="2550541"/>
          </a:xfrm>
          <a:prstGeom prst="rect">
            <a:avLst/>
          </a:prstGeom>
        </p:spPr>
      </p:pic>
    </p:spTree>
    <p:extLst>
      <p:ext uri="{BB962C8B-B14F-4D97-AF65-F5344CB8AC3E}">
        <p14:creationId xmlns:p14="http://schemas.microsoft.com/office/powerpoint/2010/main" val="2019089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Planning Process Status</a:t>
            </a:r>
            <a:endParaRPr lang="en-US" b="1" dirty="0"/>
          </a:p>
        </p:txBody>
      </p:sp>
      <p:sp>
        <p:nvSpPr>
          <p:cNvPr id="4" name="Content Placeholder 3"/>
          <p:cNvSpPr>
            <a:spLocks noGrp="1"/>
          </p:cNvSpPr>
          <p:nvPr>
            <p:ph idx="1"/>
          </p:nvPr>
        </p:nvSpPr>
        <p:spPr>
          <a:xfrm>
            <a:off x="970531" y="1801505"/>
            <a:ext cx="7583487" cy="1826141"/>
          </a:xfrm>
          <a:prstGeom prst="rect">
            <a:avLst/>
          </a:prstGeom>
        </p:spPr>
        <p:txBody>
          <a:bodyPr wrap="square">
            <a:spAutoFit/>
          </a:bodyPr>
          <a:lstStyle/>
          <a:p>
            <a:pPr marL="342900" lvl="1" indent="-342900">
              <a:spcBef>
                <a:spcPts val="2000"/>
              </a:spcBef>
              <a:buFont typeface="Wingdings" charset="2"/>
              <a:buChar char="q"/>
            </a:pPr>
            <a:r>
              <a:rPr lang="en-US" sz="2400" b="1" dirty="0" smtClean="0">
                <a:solidFill>
                  <a:schemeClr val="bg1"/>
                </a:solidFill>
              </a:rPr>
              <a:t>Plan </a:t>
            </a:r>
            <a:r>
              <a:rPr lang="en-US" sz="2400" b="1" dirty="0">
                <a:solidFill>
                  <a:schemeClr val="bg1"/>
                </a:solidFill>
              </a:rPr>
              <a:t>Commission </a:t>
            </a:r>
            <a:r>
              <a:rPr lang="en-US" sz="2400" dirty="0">
                <a:solidFill>
                  <a:schemeClr val="bg1"/>
                </a:solidFill>
              </a:rPr>
              <a:t>-- Public Hearing </a:t>
            </a:r>
            <a:r>
              <a:rPr lang="en-US" sz="2400" dirty="0" smtClean="0">
                <a:solidFill>
                  <a:schemeClr val="bg1"/>
                </a:solidFill>
              </a:rPr>
              <a:t>&amp; </a:t>
            </a:r>
            <a:r>
              <a:rPr lang="en-US" sz="2400" dirty="0">
                <a:solidFill>
                  <a:schemeClr val="bg1"/>
                </a:solidFill>
              </a:rPr>
              <a:t>Recommendation to County </a:t>
            </a:r>
            <a:r>
              <a:rPr lang="en-US" sz="2400" dirty="0" smtClean="0">
                <a:solidFill>
                  <a:schemeClr val="bg1"/>
                </a:solidFill>
              </a:rPr>
              <a:t>Commissioners</a:t>
            </a:r>
          </a:p>
          <a:p>
            <a:pPr marL="342900" lvl="1" indent="-342900">
              <a:spcBef>
                <a:spcPts val="2000"/>
              </a:spcBef>
              <a:buFont typeface="Wingdings" charset="2"/>
              <a:buChar char="q"/>
            </a:pPr>
            <a:r>
              <a:rPr lang="en-US" sz="2400" b="1" dirty="0" smtClean="0">
                <a:solidFill>
                  <a:schemeClr val="bg1"/>
                </a:solidFill>
              </a:rPr>
              <a:t>County </a:t>
            </a:r>
            <a:r>
              <a:rPr lang="en-US" sz="2400" b="1" dirty="0">
                <a:solidFill>
                  <a:schemeClr val="bg1"/>
                </a:solidFill>
              </a:rPr>
              <a:t>Commissioners </a:t>
            </a:r>
            <a:r>
              <a:rPr lang="en-US" sz="2400" dirty="0" smtClean="0">
                <a:solidFill>
                  <a:schemeClr val="bg1"/>
                </a:solidFill>
              </a:rPr>
              <a:t>– Consider adoption </a:t>
            </a:r>
            <a:r>
              <a:rPr lang="en-US" sz="2400" dirty="0">
                <a:solidFill>
                  <a:schemeClr val="bg1"/>
                </a:solidFill>
              </a:rPr>
              <a:t>as part of Comprehensive Plan</a:t>
            </a:r>
          </a:p>
        </p:txBody>
      </p:sp>
      <p:sp>
        <p:nvSpPr>
          <p:cNvPr id="6" name="Freeform 5"/>
          <p:cNvSpPr/>
          <p:nvPr/>
        </p:nvSpPr>
        <p:spPr>
          <a:xfrm>
            <a:off x="1119116" y="1651380"/>
            <a:ext cx="368490" cy="409036"/>
          </a:xfrm>
          <a:custGeom>
            <a:avLst/>
            <a:gdLst>
              <a:gd name="connsiteX0" fmla="*/ 0 w 586854"/>
              <a:gd name="connsiteY0" fmla="*/ 354842 h 635027"/>
              <a:gd name="connsiteX1" fmla="*/ 163773 w 586854"/>
              <a:gd name="connsiteY1" fmla="*/ 627797 h 635027"/>
              <a:gd name="connsiteX2" fmla="*/ 532263 w 586854"/>
              <a:gd name="connsiteY2" fmla="*/ 95534 h 635027"/>
              <a:gd name="connsiteX3" fmla="*/ 545910 w 586854"/>
              <a:gd name="connsiteY3" fmla="*/ 40943 h 635027"/>
              <a:gd name="connsiteX4" fmla="*/ 586854 w 586854"/>
              <a:gd name="connsiteY4" fmla="*/ 0 h 63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54" h="635027">
                <a:moveTo>
                  <a:pt x="0" y="354842"/>
                </a:moveTo>
                <a:cubicBezTo>
                  <a:pt x="37531" y="512928"/>
                  <a:pt x="75063" y="671015"/>
                  <a:pt x="163773" y="627797"/>
                </a:cubicBezTo>
                <a:cubicBezTo>
                  <a:pt x="252484" y="584579"/>
                  <a:pt x="468574" y="193343"/>
                  <a:pt x="532263" y="95534"/>
                </a:cubicBezTo>
                <a:cubicBezTo>
                  <a:pt x="595952" y="-2275"/>
                  <a:pt x="536812" y="56865"/>
                  <a:pt x="545910" y="40943"/>
                </a:cubicBezTo>
                <a:cubicBezTo>
                  <a:pt x="555009" y="25021"/>
                  <a:pt x="586854" y="0"/>
                  <a:pt x="586854" y="0"/>
                </a:cubicBezTo>
              </a:path>
            </a:pathLst>
          </a:custGeom>
          <a:noFill/>
          <a:ln w="34925">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7692412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Streetscape Standards</a:t>
            </a:r>
            <a:endParaRPr lang="en-US" dirty="0"/>
          </a:p>
        </p:txBody>
      </p:sp>
      <p:sp>
        <p:nvSpPr>
          <p:cNvPr id="3" name="Content Placeholder 2"/>
          <p:cNvSpPr>
            <a:spLocks noGrp="1"/>
          </p:cNvSpPr>
          <p:nvPr>
            <p:ph idx="1"/>
          </p:nvPr>
        </p:nvSpPr>
        <p:spPr/>
        <p:txBody>
          <a:bodyPr>
            <a:normAutofit lnSpcReduction="10000"/>
          </a:bodyPr>
          <a:lstStyle/>
          <a:p>
            <a:r>
              <a:rPr lang="en-US" dirty="0" smtClean="0"/>
              <a:t>Standards for Development on Public Property (i.e., typically within the Right-of-Way); AKA Transportation Enhancements</a:t>
            </a:r>
          </a:p>
          <a:p>
            <a:pPr lvl="1"/>
            <a:r>
              <a:rPr lang="en-US" dirty="0" smtClean="0"/>
              <a:t>Usually in Handbook or Manual as guidelines, not an ordinance</a:t>
            </a:r>
          </a:p>
          <a:p>
            <a:pPr lvl="1"/>
            <a:r>
              <a:rPr lang="en-US" dirty="0" smtClean="0"/>
              <a:t>Includes things like:</a:t>
            </a:r>
          </a:p>
          <a:p>
            <a:pPr lvl="2"/>
            <a:r>
              <a:rPr lang="en-US" dirty="0" smtClean="0"/>
              <a:t>Landscaping</a:t>
            </a:r>
          </a:p>
          <a:p>
            <a:pPr lvl="2"/>
            <a:r>
              <a:rPr lang="en-US" dirty="0" smtClean="0"/>
              <a:t>Sidewalk/Trail</a:t>
            </a:r>
          </a:p>
          <a:p>
            <a:pPr lvl="2"/>
            <a:r>
              <a:rPr lang="en-US" dirty="0" smtClean="0"/>
              <a:t>Signage (i.e., way-finding signs, etc.)</a:t>
            </a:r>
          </a:p>
          <a:p>
            <a:pPr lvl="2"/>
            <a:r>
              <a:rPr lang="en-US" dirty="0" smtClean="0"/>
              <a:t>Lighting</a:t>
            </a:r>
          </a:p>
          <a:p>
            <a:pPr lvl="2"/>
            <a:r>
              <a:rPr lang="en-US" dirty="0" smtClean="0"/>
              <a:t>Street “Furniture” – Benches, Trash </a:t>
            </a:r>
            <a:r>
              <a:rPr lang="en-US" dirty="0"/>
              <a:t>R</a:t>
            </a:r>
            <a:r>
              <a:rPr lang="en-US" dirty="0" smtClean="0"/>
              <a:t>eceptacles</a:t>
            </a:r>
          </a:p>
          <a:p>
            <a:pPr lvl="2"/>
            <a:r>
              <a:rPr lang="en-US" dirty="0" smtClean="0"/>
              <a:t>Etc.</a:t>
            </a:r>
            <a:endParaRPr lang="en-US" dirty="0"/>
          </a:p>
        </p:txBody>
      </p:sp>
    </p:spTree>
    <p:extLst>
      <p:ext uri="{BB962C8B-B14F-4D97-AF65-F5344CB8AC3E}">
        <p14:creationId xmlns:p14="http://schemas.microsoft.com/office/powerpoint/2010/main" val="8062612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Consultant’s Recommendations</a:t>
            </a:r>
            <a:endParaRPr lang="en-US" dirty="0"/>
          </a:p>
        </p:txBody>
      </p:sp>
      <p:sp>
        <p:nvSpPr>
          <p:cNvPr id="3" name="Content Placeholder 2"/>
          <p:cNvSpPr>
            <a:spLocks noGrp="1"/>
          </p:cNvSpPr>
          <p:nvPr>
            <p:ph idx="1"/>
          </p:nvPr>
        </p:nvSpPr>
        <p:spPr>
          <a:xfrm>
            <a:off x="779463" y="1425388"/>
            <a:ext cx="7583487" cy="4612342"/>
          </a:xfrm>
        </p:spPr>
        <p:txBody>
          <a:bodyPr>
            <a:normAutofit/>
          </a:bodyPr>
          <a:lstStyle/>
          <a:p>
            <a:pPr marL="0" indent="0">
              <a:buNone/>
            </a:pPr>
            <a:r>
              <a:rPr lang="en-US" sz="2400" i="1" dirty="0" smtClean="0">
                <a:solidFill>
                  <a:srgbClr val="BEF676"/>
                </a:solidFill>
              </a:rPr>
              <a:t>Looking Good Does Matter!</a:t>
            </a:r>
          </a:p>
          <a:p>
            <a:r>
              <a:rPr lang="en-US" sz="2400" u="sng" dirty="0"/>
              <a:t>Low profile signage </a:t>
            </a:r>
            <a:r>
              <a:rPr lang="en-US" sz="2400" dirty="0"/>
              <a:t>and </a:t>
            </a:r>
            <a:r>
              <a:rPr lang="en-US" sz="2400" u="sng" dirty="0"/>
              <a:t>attractive facilities</a:t>
            </a:r>
            <a:r>
              <a:rPr lang="en-US" sz="2400" dirty="0"/>
              <a:t> </a:t>
            </a:r>
            <a:r>
              <a:rPr lang="en-US" sz="2400" dirty="0" smtClean="0"/>
              <a:t>help provide an </a:t>
            </a:r>
            <a:r>
              <a:rPr lang="en-US" sz="2400" dirty="0"/>
              <a:t>appropriate welcome to the </a:t>
            </a:r>
            <a:r>
              <a:rPr lang="en-US" sz="2400" dirty="0" smtClean="0"/>
              <a:t>county from the Interchange</a:t>
            </a:r>
            <a:endParaRPr lang="en-US" sz="2400" dirty="0"/>
          </a:p>
          <a:p>
            <a:r>
              <a:rPr lang="en-US" sz="2400" dirty="0"/>
              <a:t>D</a:t>
            </a:r>
            <a:r>
              <a:rPr lang="en-US" sz="2400" dirty="0" smtClean="0"/>
              <a:t>evelop formal gateways </a:t>
            </a:r>
            <a:r>
              <a:rPr lang="en-US" sz="2400" dirty="0"/>
              <a:t>through signage and </a:t>
            </a:r>
            <a:r>
              <a:rPr lang="en-US" sz="2400" dirty="0" smtClean="0"/>
              <a:t>sculpture to help </a:t>
            </a:r>
            <a:r>
              <a:rPr lang="en-US" sz="2400" b="1" u="sng" dirty="0" smtClean="0"/>
              <a:t>brand the County </a:t>
            </a:r>
          </a:p>
          <a:p>
            <a:pPr lvl="1"/>
            <a:r>
              <a:rPr lang="en-US" sz="2400" dirty="0" smtClean="0">
                <a:solidFill>
                  <a:srgbClr val="BEF676"/>
                </a:solidFill>
              </a:rPr>
              <a:t>2 Gateways on Corridor</a:t>
            </a:r>
            <a:r>
              <a:rPr lang="en-US" sz="2400" dirty="0" smtClean="0"/>
              <a:t> </a:t>
            </a:r>
          </a:p>
          <a:p>
            <a:pPr lvl="2"/>
            <a:r>
              <a:rPr lang="en-US" sz="2200" dirty="0"/>
              <a:t>F</a:t>
            </a:r>
            <a:r>
              <a:rPr lang="en-US" sz="2200" dirty="0" smtClean="0"/>
              <a:t>ormal </a:t>
            </a:r>
            <a:r>
              <a:rPr lang="en-US" sz="2200" dirty="0"/>
              <a:t>gateway into Danville </a:t>
            </a:r>
            <a:endParaRPr lang="en-US" sz="2200" dirty="0" smtClean="0"/>
          </a:p>
          <a:p>
            <a:pPr lvl="2"/>
            <a:r>
              <a:rPr lang="en-US" sz="2200" dirty="0" smtClean="0"/>
              <a:t>SR </a:t>
            </a:r>
            <a:r>
              <a:rPr lang="en-US" sz="2200" dirty="0"/>
              <a:t>39/I-70 joint </a:t>
            </a:r>
            <a:r>
              <a:rPr lang="en-US" sz="2200" dirty="0" smtClean="0"/>
              <a:t>gateway with </a:t>
            </a:r>
            <a:r>
              <a:rPr lang="en-US" sz="2200" dirty="0"/>
              <a:t>Morgan </a:t>
            </a:r>
            <a:r>
              <a:rPr lang="en-US" sz="2200" dirty="0" smtClean="0"/>
              <a:t>County</a:t>
            </a:r>
            <a:endParaRPr lang="en-US" sz="2400" dirty="0" smtClean="0"/>
          </a:p>
          <a:p>
            <a:endParaRPr lang="en-US" sz="2400" dirty="0"/>
          </a:p>
          <a:p>
            <a:endParaRPr lang="en-US" dirty="0"/>
          </a:p>
        </p:txBody>
      </p:sp>
    </p:spTree>
    <p:extLst>
      <p:ext uri="{BB962C8B-B14F-4D97-AF65-F5344CB8AC3E}">
        <p14:creationId xmlns:p14="http://schemas.microsoft.com/office/powerpoint/2010/main" val="2816341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525" y="-77124"/>
            <a:ext cx="8522949" cy="1044388"/>
          </a:xfrm>
        </p:spPr>
        <p:txBody>
          <a:bodyPr/>
          <a:lstStyle/>
          <a:p>
            <a:pPr lvl="0"/>
            <a:r>
              <a:rPr lang="en-US" altLang="en-US" sz="3200" b="1" dirty="0">
                <a:solidFill>
                  <a:schemeClr val="accent3">
                    <a:lumMod val="60000"/>
                    <a:lumOff val="40000"/>
                  </a:schemeClr>
                </a:solidFill>
              </a:rPr>
              <a:t>Streetscape Standard </a:t>
            </a:r>
            <a:r>
              <a:rPr lang="en-US" altLang="en-US" sz="3200" b="1" dirty="0" smtClean="0">
                <a:solidFill>
                  <a:schemeClr val="accent3">
                    <a:lumMod val="60000"/>
                    <a:lumOff val="40000"/>
                  </a:schemeClr>
                </a:solidFill>
              </a:rPr>
              <a:t>Recommendations</a:t>
            </a:r>
            <a:endParaRPr lang="en-US" sz="3200" dirty="0">
              <a:solidFill>
                <a:schemeClr val="accent3">
                  <a:lumMod val="60000"/>
                  <a:lumOff val="40000"/>
                </a:schemeClr>
              </a:solidFill>
            </a:endParaRPr>
          </a:p>
        </p:txBody>
      </p:sp>
      <p:sp>
        <p:nvSpPr>
          <p:cNvPr id="3" name="Rectangle 3"/>
          <p:cNvSpPr>
            <a:spLocks noChangeArrowheads="1"/>
          </p:cNvSpPr>
          <p:nvPr/>
        </p:nvSpPr>
        <p:spPr bwMode="auto">
          <a:xfrm>
            <a:off x="306315" y="958374"/>
            <a:ext cx="778514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accent2"/>
                </a:solidFill>
                <a:effectLst/>
                <a:latin typeface="Arial" charset="0"/>
              </a:rPr>
              <a:t>Major </a:t>
            </a:r>
            <a:r>
              <a:rPr kumimoji="0" lang="en-US" altLang="en-US" sz="1800" b="1" i="0" u="none" strike="noStrike" cap="none" normalizeH="0" baseline="0" dirty="0">
                <a:ln>
                  <a:noFill/>
                </a:ln>
                <a:solidFill>
                  <a:schemeClr val="accent2"/>
                </a:solidFill>
                <a:effectLst/>
                <a:latin typeface="Arial" charset="0"/>
              </a:rPr>
              <a:t>Intersection/Interchange Enhancements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charset="0"/>
              </a:rPr>
              <a:t>Differentiate Crosswalks with pavement changes or high visibility markings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charset="0"/>
              </a:rPr>
              <a:t>Include Pedestrian Signals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charset="0"/>
              </a:rPr>
              <a:t>Consider Accent </a:t>
            </a:r>
            <a:r>
              <a:rPr kumimoji="0" lang="en-US" altLang="en-US" sz="1800" b="0" i="0" u="none" strike="noStrike" cap="none" normalizeH="0" baseline="0" dirty="0" smtClean="0">
                <a:ln>
                  <a:noFill/>
                </a:ln>
                <a:solidFill>
                  <a:schemeClr val="bg1"/>
                </a:solidFill>
                <a:effectLst/>
                <a:latin typeface="Arial" charset="0"/>
              </a:rPr>
              <a:t>Plantings</a:t>
            </a:r>
            <a:endParaRPr kumimoji="0" lang="en-US" altLang="en-US" sz="1800" b="0" i="0" u="none" strike="noStrike" cap="none" normalizeH="0" baseline="0" dirty="0">
              <a:ln>
                <a:noFill/>
              </a:ln>
              <a:solidFill>
                <a:schemeClr val="bg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p:txBody>
      </p:sp>
      <p:sp>
        <p:nvSpPr>
          <p:cNvPr id="4"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 name="Text Box 275"/>
          <p:cNvSpPr txBox="1"/>
          <p:nvPr/>
        </p:nvSpPr>
        <p:spPr>
          <a:xfrm>
            <a:off x="6172200" y="2389505"/>
            <a:ext cx="1600200" cy="34290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400"/>
              </a:spcAft>
            </a:pPr>
            <a:endParaRPr lang="en-US" sz="1200">
              <a:effectLst/>
              <a:ea typeface="ＭＳ ゴシック" charset="-128"/>
              <a:cs typeface="Times New Roman" charset="0"/>
            </a:endParaRPr>
          </a:p>
        </p:txBody>
      </p:sp>
      <p:sp>
        <p:nvSpPr>
          <p:cNvPr id="5" name="Rectangle 5"/>
          <p:cNvSpPr>
            <a:spLocks noChangeArrowheads="1"/>
          </p:cNvSpPr>
          <p:nvPr/>
        </p:nvSpPr>
        <p:spPr bwMode="auto">
          <a:xfrm>
            <a:off x="306315" y="2182932"/>
            <a:ext cx="8687783"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2"/>
                </a:solidFill>
                <a:effectLst/>
                <a:latin typeface="Arial" charset="0"/>
              </a:rPr>
              <a:t>Wayfinding Signs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chemeClr val="bg1"/>
                </a:solidFill>
                <a:latin typeface="Arial" charset="0"/>
              </a:rPr>
              <a:t>W</a:t>
            </a:r>
            <a:r>
              <a:rPr kumimoji="0" lang="en-US" altLang="en-US" sz="1800" b="0" i="0" u="none" strike="noStrike" cap="none" normalizeH="0" baseline="0" dirty="0" smtClean="0">
                <a:ln>
                  <a:noFill/>
                </a:ln>
                <a:solidFill>
                  <a:schemeClr val="bg1"/>
                </a:solidFill>
                <a:effectLst/>
                <a:latin typeface="Arial" charset="0"/>
              </a:rPr>
              <a:t>ayfinding </a:t>
            </a:r>
            <a:r>
              <a:rPr kumimoji="0" lang="en-US" altLang="en-US" sz="1800" b="0" i="0" u="none" strike="noStrike" cap="none" normalizeH="0" baseline="0" dirty="0">
                <a:ln>
                  <a:noFill/>
                </a:ln>
                <a:solidFill>
                  <a:schemeClr val="bg1"/>
                </a:solidFill>
                <a:effectLst/>
                <a:latin typeface="Arial" charset="0"/>
              </a:rPr>
              <a:t>signs </a:t>
            </a:r>
            <a:r>
              <a:rPr kumimoji="0" lang="en-US" altLang="en-US" sz="1800" b="0" i="0" u="none" strike="noStrike" cap="none" normalizeH="0" baseline="0" dirty="0" smtClean="0">
                <a:ln>
                  <a:noFill/>
                </a:ln>
                <a:solidFill>
                  <a:schemeClr val="bg1"/>
                </a:solidFill>
                <a:effectLst/>
                <a:latin typeface="Arial" charset="0"/>
              </a:rPr>
              <a:t>not </a:t>
            </a:r>
            <a:r>
              <a:rPr kumimoji="0" lang="en-US" altLang="en-US" sz="1800" b="0" i="0" u="none" strike="noStrike" cap="none" normalizeH="0" baseline="0" dirty="0">
                <a:ln>
                  <a:noFill/>
                </a:ln>
                <a:solidFill>
                  <a:schemeClr val="bg1"/>
                </a:solidFill>
                <a:effectLst/>
                <a:latin typeface="Arial" charset="0"/>
              </a:rPr>
              <a:t>practical unless they are scaled for pedestrians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charset="0"/>
              </a:rPr>
              <a:t>Driver confusion </a:t>
            </a:r>
            <a:r>
              <a:rPr kumimoji="0" lang="en-US" altLang="en-US" sz="1800" b="0" i="0" u="none" strike="noStrike" cap="none" normalizeH="0" baseline="0" dirty="0" smtClean="0">
                <a:ln>
                  <a:noFill/>
                </a:ln>
                <a:solidFill>
                  <a:schemeClr val="bg1"/>
                </a:solidFill>
                <a:effectLst/>
                <a:latin typeface="Arial" charset="0"/>
              </a:rPr>
              <a:t>better </a:t>
            </a:r>
            <a:r>
              <a:rPr kumimoji="0" lang="en-US" altLang="en-US" sz="1800" b="0" i="0" u="none" strike="noStrike" cap="none" normalizeH="0" baseline="0" dirty="0">
                <a:ln>
                  <a:noFill/>
                </a:ln>
                <a:solidFill>
                  <a:schemeClr val="bg1"/>
                </a:solidFill>
                <a:effectLst/>
                <a:latin typeface="Arial" charset="0"/>
              </a:rPr>
              <a:t>addressed by large traffic control signs/street signs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2"/>
                </a:solidFill>
                <a:effectLst/>
                <a:latin typeface="Arial" charset="0"/>
              </a:rPr>
              <a:t>Street Furniture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charset="0"/>
              </a:rPr>
              <a:t>Adopt standards </a:t>
            </a:r>
            <a:r>
              <a:rPr kumimoji="0" lang="en-US" altLang="en-US" sz="1800" b="0" i="0" u="none" strike="noStrike" cap="none" normalizeH="0" baseline="0" dirty="0" smtClean="0">
                <a:ln>
                  <a:noFill/>
                </a:ln>
                <a:solidFill>
                  <a:schemeClr val="bg1"/>
                </a:solidFill>
                <a:effectLst/>
                <a:latin typeface="Arial" charset="0"/>
              </a:rPr>
              <a:t>for:</a:t>
            </a:r>
            <a:r>
              <a:rPr kumimoji="0" lang="en-US" altLang="en-US" sz="1800" b="0" i="0" u="none" strike="noStrike" cap="none" normalizeH="0" dirty="0" smtClean="0">
                <a:ln>
                  <a:noFill/>
                </a:ln>
                <a:solidFill>
                  <a:schemeClr val="bg1"/>
                </a:solidFill>
                <a:effectLst/>
                <a:latin typeface="Arial" charset="0"/>
              </a:rPr>
              <a:t> </a:t>
            </a:r>
            <a:r>
              <a:rPr kumimoji="0" lang="en-US" altLang="en-US" sz="1800" b="0" i="0" u="none" strike="noStrike" cap="none" normalizeH="0" baseline="0" dirty="0" smtClean="0">
                <a:ln>
                  <a:noFill/>
                </a:ln>
                <a:solidFill>
                  <a:schemeClr val="bg1"/>
                </a:solidFill>
                <a:effectLst/>
                <a:latin typeface="Arial" charset="0"/>
              </a:rPr>
              <a:t>Benches</a:t>
            </a:r>
            <a:r>
              <a:rPr lang="en-US" altLang="en-US" dirty="0" smtClean="0">
                <a:solidFill>
                  <a:schemeClr val="bg1"/>
                </a:solidFill>
                <a:latin typeface="Arial" charset="0"/>
              </a:rPr>
              <a:t>, </a:t>
            </a:r>
            <a:r>
              <a:rPr kumimoji="0" lang="en-US" altLang="en-US" sz="1800" b="0" i="0" u="none" strike="noStrike" cap="none" normalizeH="0" baseline="0" dirty="0" smtClean="0">
                <a:ln>
                  <a:noFill/>
                </a:ln>
                <a:solidFill>
                  <a:schemeClr val="bg1"/>
                </a:solidFill>
                <a:effectLst/>
                <a:latin typeface="Arial" charset="0"/>
              </a:rPr>
              <a:t>Water Fountains,</a:t>
            </a:r>
            <a:r>
              <a:rPr kumimoji="0" lang="en-US" altLang="en-US" sz="1800" b="0" i="0" u="none" strike="noStrike" cap="none" normalizeH="0" dirty="0" smtClean="0">
                <a:ln>
                  <a:noFill/>
                </a:ln>
                <a:solidFill>
                  <a:schemeClr val="bg1"/>
                </a:solidFill>
                <a:effectLst/>
                <a:latin typeface="Arial" charset="0"/>
              </a:rPr>
              <a:t> </a:t>
            </a:r>
            <a:r>
              <a:rPr kumimoji="0" lang="en-US" altLang="en-US" sz="1800" b="0" i="0" u="none" strike="noStrike" cap="none" normalizeH="0" baseline="0" dirty="0" smtClean="0">
                <a:ln>
                  <a:noFill/>
                </a:ln>
                <a:solidFill>
                  <a:schemeClr val="bg1"/>
                </a:solidFill>
                <a:effectLst/>
                <a:latin typeface="Arial" charset="0"/>
              </a:rPr>
              <a:t>Trash </a:t>
            </a:r>
            <a:r>
              <a:rPr kumimoji="0" lang="en-US" altLang="en-US" sz="1800" b="0" i="0" u="none" strike="noStrike" cap="none" normalizeH="0" baseline="0" dirty="0">
                <a:ln>
                  <a:noFill/>
                </a:ln>
                <a:solidFill>
                  <a:schemeClr val="bg1"/>
                </a:solidFill>
                <a:effectLst/>
                <a:latin typeface="Arial" charset="0"/>
              </a:rPr>
              <a:t>Receptacles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charset="0"/>
              </a:rPr>
              <a:t>Bus Stops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2"/>
                </a:solidFill>
                <a:effectLst/>
                <a:latin typeface="Arial" charset="0"/>
              </a:rPr>
              <a:t>Lighting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charset="0"/>
              </a:rPr>
              <a:t>No ornamental lights, but include pedestrian scale lighting.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charset="0"/>
              </a:rPr>
              <a:t>Explore a 2-level street/pedestrian light standard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charset="0"/>
              </a:rPr>
              <a:t>Consider using solar lighting where appropriate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2"/>
                </a:solidFill>
                <a:effectLst/>
                <a:latin typeface="Arial" charset="0"/>
              </a:rPr>
              <a:t>Landscaping</a:t>
            </a:r>
            <a:r>
              <a:rPr kumimoji="0" lang="en-US" altLang="en-US" sz="1800" b="1" i="0" u="none" strike="noStrike" cap="none" normalizeH="0" baseline="0" dirty="0">
                <a:ln>
                  <a:noFill/>
                </a:ln>
                <a:solidFill>
                  <a:schemeClr val="bg1"/>
                </a:solidFill>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charset="0"/>
              </a:rPr>
              <a:t>Require street tree plantings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charset="0"/>
              </a:rPr>
              <a:t>Seasonal landscaping not a priority – possible adopt a gateway?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charset="0"/>
              </a:rPr>
              <a:t>Encourage native species, with no mono-cultures, cluster </a:t>
            </a:r>
            <a:r>
              <a:rPr kumimoji="0" lang="en-US" altLang="en-US" sz="1800" b="0" i="0" u="none" strike="noStrike" cap="none" normalizeH="0" baseline="0" dirty="0" smtClean="0">
                <a:ln>
                  <a:noFill/>
                </a:ln>
                <a:solidFill>
                  <a:schemeClr val="bg1"/>
                </a:solidFill>
                <a:effectLst/>
                <a:latin typeface="Arial" charset="0"/>
              </a:rPr>
              <a:t>informal plantings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bg1"/>
                </a:solidFill>
                <a:effectLst/>
                <a:latin typeface="Arial" charset="0"/>
              </a:rPr>
              <a:t>Screen </a:t>
            </a:r>
            <a:r>
              <a:rPr kumimoji="0" lang="en-US" altLang="en-US" sz="1800" b="0" i="0" u="none" strike="noStrike" cap="none" normalizeH="0" baseline="0" dirty="0">
                <a:ln>
                  <a:noFill/>
                </a:ln>
                <a:solidFill>
                  <a:schemeClr val="bg1"/>
                </a:solidFill>
                <a:effectLst/>
                <a:latin typeface="Arial" charset="0"/>
              </a:rPr>
              <a:t>to block undesirable views</a:t>
            </a:r>
          </a:p>
        </p:txBody>
      </p:sp>
    </p:spTree>
    <p:extLst>
      <p:ext uri="{BB962C8B-B14F-4D97-AF65-F5344CB8AC3E}">
        <p14:creationId xmlns:p14="http://schemas.microsoft.com/office/powerpoint/2010/main" val="9249953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419" y="381000"/>
            <a:ext cx="8350191" cy="1044388"/>
          </a:xfrm>
        </p:spPr>
        <p:txBody>
          <a:bodyPr/>
          <a:lstStyle/>
          <a:p>
            <a:r>
              <a:rPr lang="en-US" dirty="0" smtClean="0"/>
              <a:t>Streetscape – Landscaping &amp; Lighting</a:t>
            </a:r>
            <a:endParaRPr lang="en-US" dirty="0"/>
          </a:p>
        </p:txBody>
      </p:sp>
      <p:sp>
        <p:nvSpPr>
          <p:cNvPr id="3" name="Content Placeholder 2"/>
          <p:cNvSpPr>
            <a:spLocks noGrp="1"/>
          </p:cNvSpPr>
          <p:nvPr>
            <p:ph idx="1"/>
          </p:nvPr>
        </p:nvSpPr>
        <p:spPr>
          <a:xfrm>
            <a:off x="779463" y="1425388"/>
            <a:ext cx="7583487" cy="5209606"/>
          </a:xfrm>
        </p:spPr>
        <p:txBody>
          <a:bodyPr>
            <a:normAutofit/>
          </a:bodyPr>
          <a:lstStyle/>
          <a:p>
            <a:pPr lvl="1"/>
            <a:r>
              <a:rPr lang="en-US" dirty="0" smtClean="0"/>
              <a:t>Landscaping and lighting represent </a:t>
            </a:r>
            <a:r>
              <a:rPr lang="en-US" dirty="0"/>
              <a:t>the simplest and most cost effective means of providing a unifying element for the corridor </a:t>
            </a:r>
            <a:endParaRPr lang="en-US" dirty="0" smtClean="0"/>
          </a:p>
          <a:p>
            <a:endParaRPr lang="en-US" dirty="0"/>
          </a:p>
        </p:txBody>
      </p:sp>
      <p:sp>
        <p:nvSpPr>
          <p:cNvPr id="5" name="TextBox 4"/>
          <p:cNvSpPr txBox="1"/>
          <p:nvPr/>
        </p:nvSpPr>
        <p:spPr>
          <a:xfrm>
            <a:off x="5391141" y="6327217"/>
            <a:ext cx="3323861" cy="307777"/>
          </a:xfrm>
          <a:prstGeom prst="rect">
            <a:avLst/>
          </a:prstGeom>
          <a:noFill/>
        </p:spPr>
        <p:txBody>
          <a:bodyPr wrap="square" rtlCol="0">
            <a:spAutoFit/>
          </a:bodyPr>
          <a:lstStyle/>
          <a:p>
            <a:r>
              <a:rPr lang="en-US" sz="1400" i="1" dirty="0" smtClean="0">
                <a:solidFill>
                  <a:srgbClr val="DDF53D"/>
                </a:solidFill>
              </a:rPr>
              <a:t>Landscaping &amp; Lighting Example</a:t>
            </a:r>
            <a:endParaRPr lang="en-US" sz="1400" i="1" dirty="0">
              <a:solidFill>
                <a:srgbClr val="DDF53D"/>
              </a:solidFill>
            </a:endParaRPr>
          </a:p>
        </p:txBody>
      </p:sp>
      <p:pic>
        <p:nvPicPr>
          <p:cNvPr id="7" name="Picture 6"/>
          <p:cNvPicPr>
            <a:picLocks noChangeAspect="1"/>
          </p:cNvPicPr>
          <p:nvPr/>
        </p:nvPicPr>
        <p:blipFill>
          <a:blip r:embed="rId2"/>
          <a:stretch>
            <a:fillRect/>
          </a:stretch>
        </p:blipFill>
        <p:spPr>
          <a:xfrm>
            <a:off x="-1334150" y="2436588"/>
            <a:ext cx="9144000" cy="3890629"/>
          </a:xfrm>
          <a:prstGeom prst="rect">
            <a:avLst/>
          </a:prstGeom>
        </p:spPr>
      </p:pic>
    </p:spTree>
    <p:extLst>
      <p:ext uri="{BB962C8B-B14F-4D97-AF65-F5344CB8AC3E}">
        <p14:creationId xmlns:p14="http://schemas.microsoft.com/office/powerpoint/2010/main" val="13750356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419" y="239059"/>
            <a:ext cx="8350191" cy="1186329"/>
          </a:xfrm>
        </p:spPr>
        <p:txBody>
          <a:bodyPr/>
          <a:lstStyle/>
          <a:p>
            <a:r>
              <a:rPr lang="en-US" dirty="0" smtClean="0"/>
              <a:t>Streetscape –</a:t>
            </a:r>
            <a:br>
              <a:rPr lang="en-US" dirty="0" smtClean="0"/>
            </a:br>
            <a:r>
              <a:rPr lang="en-US" dirty="0" smtClean="0"/>
              <a:t>Pedestrian/Bicycle Accommodations</a:t>
            </a:r>
            <a:endParaRPr lang="en-US" dirty="0"/>
          </a:p>
        </p:txBody>
      </p:sp>
      <p:sp>
        <p:nvSpPr>
          <p:cNvPr id="3" name="Content Placeholder 2"/>
          <p:cNvSpPr>
            <a:spLocks noGrp="1"/>
          </p:cNvSpPr>
          <p:nvPr>
            <p:ph idx="1"/>
          </p:nvPr>
        </p:nvSpPr>
        <p:spPr>
          <a:xfrm>
            <a:off x="779463" y="1425388"/>
            <a:ext cx="7583487" cy="4612342"/>
          </a:xfrm>
        </p:spPr>
        <p:txBody>
          <a:bodyPr>
            <a:normAutofit/>
          </a:bodyPr>
          <a:lstStyle/>
          <a:p>
            <a:pPr lvl="1"/>
            <a:r>
              <a:rPr lang="en-US" dirty="0" smtClean="0"/>
              <a:t>Ronald Reagan Overlay District = 12’ on 1-side of road</a:t>
            </a:r>
            <a:endParaRPr lang="en-US" dirty="0"/>
          </a:p>
        </p:txBody>
      </p:sp>
      <p:pic>
        <p:nvPicPr>
          <p:cNvPr id="4" name="Picture 3"/>
          <p:cNvPicPr>
            <a:picLocks noChangeAspect="1"/>
          </p:cNvPicPr>
          <p:nvPr/>
        </p:nvPicPr>
        <p:blipFill>
          <a:blip r:embed="rId2"/>
          <a:stretch>
            <a:fillRect/>
          </a:stretch>
        </p:blipFill>
        <p:spPr>
          <a:xfrm>
            <a:off x="288925" y="2158584"/>
            <a:ext cx="8547685" cy="3730757"/>
          </a:xfrm>
          <a:prstGeom prst="rect">
            <a:avLst/>
          </a:prstGeom>
        </p:spPr>
      </p:pic>
    </p:spTree>
    <p:extLst>
      <p:ext uri="{BB962C8B-B14F-4D97-AF65-F5344CB8AC3E}">
        <p14:creationId xmlns:p14="http://schemas.microsoft.com/office/powerpoint/2010/main" val="1329766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86" y="0"/>
            <a:ext cx="8351312" cy="1044388"/>
          </a:xfrm>
        </p:spPr>
        <p:txBody>
          <a:bodyPr/>
          <a:lstStyle/>
          <a:p>
            <a:r>
              <a:rPr lang="en-US" sz="3600" b="1" dirty="0">
                <a:solidFill>
                  <a:schemeClr val="accent3">
                    <a:lumMod val="60000"/>
                    <a:lumOff val="40000"/>
                  </a:schemeClr>
                </a:solidFill>
              </a:rPr>
              <a:t>Action </a:t>
            </a:r>
            <a:r>
              <a:rPr lang="en-US" sz="3600" b="1" dirty="0" smtClean="0">
                <a:solidFill>
                  <a:schemeClr val="accent3">
                    <a:lumMod val="60000"/>
                    <a:lumOff val="40000"/>
                  </a:schemeClr>
                </a:solidFill>
              </a:rPr>
              <a:t>Plan – Highest Priority, 1–3 </a:t>
            </a:r>
            <a:r>
              <a:rPr lang="en-US" sz="3600" b="1" dirty="0" err="1" smtClean="0">
                <a:solidFill>
                  <a:schemeClr val="accent3">
                    <a:lumMod val="60000"/>
                    <a:lumOff val="40000"/>
                  </a:schemeClr>
                </a:solidFill>
              </a:rPr>
              <a:t>Yrs</a:t>
            </a:r>
            <a:r>
              <a:rPr lang="en-US" sz="3600" dirty="0" smtClean="0">
                <a:solidFill>
                  <a:schemeClr val="accent3">
                    <a:lumMod val="60000"/>
                    <a:lumOff val="40000"/>
                  </a:schemeClr>
                </a:solidFill>
              </a:rPr>
              <a:t> </a:t>
            </a:r>
            <a:endParaRPr lang="en-US" sz="3600" dirty="0">
              <a:solidFill>
                <a:schemeClr val="accent3">
                  <a:lumMod val="60000"/>
                  <a:lumOff val="40000"/>
                </a:schemeClr>
              </a:solidFill>
            </a:endParaRPr>
          </a:p>
        </p:txBody>
      </p:sp>
      <p:graphicFrame>
        <p:nvGraphicFramePr>
          <p:cNvPr id="5" name="Table 4"/>
          <p:cNvGraphicFramePr>
            <a:graphicFrameLocks noGrp="1"/>
          </p:cNvGraphicFramePr>
          <p:nvPr>
            <p:extLst/>
          </p:nvPr>
        </p:nvGraphicFramePr>
        <p:xfrm>
          <a:off x="479685" y="1044390"/>
          <a:ext cx="8124667" cy="4860631"/>
        </p:xfrm>
        <a:graphic>
          <a:graphicData uri="http://schemas.openxmlformats.org/drawingml/2006/table">
            <a:tbl>
              <a:tblPr firstRow="1">
                <a:tableStyleId>{5C22544A-7EE6-4342-B048-85BDC9FD1C3A}</a:tableStyleId>
              </a:tblPr>
              <a:tblGrid>
                <a:gridCol w="3700344"/>
                <a:gridCol w="2252382"/>
                <a:gridCol w="2171941"/>
              </a:tblGrid>
              <a:tr h="285919">
                <a:tc>
                  <a:txBody>
                    <a:bodyPr/>
                    <a:lstStyle/>
                    <a:p>
                      <a:pPr marL="0" marR="0">
                        <a:spcBef>
                          <a:spcPts val="0"/>
                        </a:spcBef>
                        <a:spcAft>
                          <a:spcPts val="600"/>
                        </a:spcAft>
                      </a:pPr>
                      <a:r>
                        <a:rPr lang="en-US" sz="1400" dirty="0">
                          <a:effectLst/>
                        </a:rPr>
                        <a:t>Task</a:t>
                      </a:r>
                      <a:endParaRPr lang="en-US" sz="14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400">
                          <a:effectLst/>
                        </a:rPr>
                        <a:t>Document</a:t>
                      </a:r>
                      <a:endParaRPr lang="en-US" sz="14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400" dirty="0">
                          <a:effectLst/>
                        </a:rPr>
                        <a:t>Responsibility</a:t>
                      </a:r>
                      <a:endParaRPr lang="en-US" sz="1400" b="1" dirty="0">
                        <a:effectLst/>
                        <a:latin typeface="Arial" charset="0"/>
                        <a:ea typeface="Times New Roman" charset="0"/>
                        <a:cs typeface="Times New Roman" charset="0"/>
                      </a:endParaRPr>
                    </a:p>
                  </a:txBody>
                  <a:tcPr marL="68580" marR="68580" marT="0" marB="0"/>
                </a:tc>
              </a:tr>
              <a:tr h="571839">
                <a:tc>
                  <a:txBody>
                    <a:bodyPr/>
                    <a:lstStyle/>
                    <a:p>
                      <a:pPr marL="0" marR="0">
                        <a:spcBef>
                          <a:spcPts val="0"/>
                        </a:spcBef>
                        <a:spcAft>
                          <a:spcPts val="600"/>
                        </a:spcAft>
                      </a:pPr>
                      <a:r>
                        <a:rPr lang="en-US" sz="1200" dirty="0">
                          <a:effectLst/>
                        </a:rPr>
                        <a:t>Add Non-Residential Design Standards for Industrial/Warehouse Buildings</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Zoning Ordinance</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Plan Commission</a:t>
                      </a:r>
                      <a:endParaRPr lang="en-US" sz="1200" b="1" dirty="0">
                        <a:effectLst/>
                        <a:latin typeface="Arial" charset="0"/>
                        <a:ea typeface="Times New Roman" charset="0"/>
                        <a:cs typeface="Times New Roman" charset="0"/>
                      </a:endParaRPr>
                    </a:p>
                  </a:txBody>
                  <a:tcPr marL="68580" marR="68580" marT="0" marB="0"/>
                </a:tc>
              </a:tr>
              <a:tr h="571839">
                <a:tc>
                  <a:txBody>
                    <a:bodyPr/>
                    <a:lstStyle/>
                    <a:p>
                      <a:pPr marL="0" marR="0">
                        <a:spcBef>
                          <a:spcPts val="0"/>
                        </a:spcBef>
                        <a:spcAft>
                          <a:spcPts val="600"/>
                        </a:spcAft>
                      </a:pPr>
                      <a:r>
                        <a:rPr lang="en-US" sz="1200" dirty="0">
                          <a:effectLst/>
                        </a:rPr>
                        <a:t>Consider adding Conservation Subdivision standards</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Subdivision Control Ordinance Update</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Plan Commission</a:t>
                      </a:r>
                      <a:endParaRPr lang="en-US" sz="1200" b="1">
                        <a:effectLst/>
                        <a:latin typeface="Arial" charset="0"/>
                        <a:ea typeface="Times New Roman" charset="0"/>
                        <a:cs typeface="Times New Roman" charset="0"/>
                      </a:endParaRPr>
                    </a:p>
                  </a:txBody>
                  <a:tcPr marL="68580" marR="68580" marT="0" marB="0"/>
                </a:tc>
              </a:tr>
              <a:tr h="857759">
                <a:tc>
                  <a:txBody>
                    <a:bodyPr/>
                    <a:lstStyle/>
                    <a:p>
                      <a:pPr marL="0" marR="0">
                        <a:spcBef>
                          <a:spcPts val="0"/>
                        </a:spcBef>
                        <a:spcAft>
                          <a:spcPts val="600"/>
                        </a:spcAft>
                      </a:pPr>
                      <a:r>
                        <a:rPr lang="en-US" sz="1200" dirty="0">
                          <a:effectLst/>
                        </a:rPr>
                        <a:t>Add cross-access requirements for commercial and industrial development</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Zoning Ordinance, Subdivision Control Ordinance Update</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Plan Commission</a:t>
                      </a:r>
                      <a:endParaRPr lang="en-US" sz="1200" b="1" dirty="0">
                        <a:effectLst/>
                        <a:latin typeface="Arial" charset="0"/>
                        <a:ea typeface="Times New Roman" charset="0"/>
                        <a:cs typeface="Times New Roman" charset="0"/>
                      </a:endParaRPr>
                    </a:p>
                  </a:txBody>
                  <a:tcPr marL="68580" marR="68580" marT="0" marB="0"/>
                </a:tc>
              </a:tr>
              <a:tr h="571839">
                <a:tc>
                  <a:txBody>
                    <a:bodyPr/>
                    <a:lstStyle/>
                    <a:p>
                      <a:pPr marL="0" marR="0">
                        <a:spcBef>
                          <a:spcPts val="0"/>
                        </a:spcBef>
                        <a:spcAft>
                          <a:spcPts val="600"/>
                        </a:spcAft>
                      </a:pPr>
                      <a:r>
                        <a:rPr lang="en-US" sz="1200">
                          <a:effectLst/>
                        </a:rPr>
                        <a:t>Consider adding Traffic Calming standards</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Subdivision Control Ordinance Update</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County Engineer, Plan Commission</a:t>
                      </a:r>
                      <a:endParaRPr lang="en-US" sz="1200" b="1">
                        <a:effectLst/>
                        <a:latin typeface="Arial" charset="0"/>
                        <a:ea typeface="Times New Roman" charset="0"/>
                        <a:cs typeface="Times New Roman" charset="0"/>
                      </a:endParaRPr>
                    </a:p>
                  </a:txBody>
                  <a:tcPr marL="68580" marR="68580" marT="0" marB="0"/>
                </a:tc>
              </a:tr>
              <a:tr h="571839">
                <a:tc>
                  <a:txBody>
                    <a:bodyPr/>
                    <a:lstStyle/>
                    <a:p>
                      <a:pPr marL="0" marR="0">
                        <a:spcBef>
                          <a:spcPts val="0"/>
                        </a:spcBef>
                        <a:spcAft>
                          <a:spcPts val="600"/>
                        </a:spcAft>
                      </a:pPr>
                      <a:r>
                        <a:rPr lang="en-US" sz="1200">
                          <a:effectLst/>
                        </a:rPr>
                        <a:t>Update all sidewalk, bicycle and pedestrian trails and bicycle facilities, including bike lanes </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Subdivision Control Ordinance Update</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County Engineer, Plan Commission</a:t>
                      </a:r>
                      <a:endParaRPr lang="en-US" sz="1200" b="1">
                        <a:effectLst/>
                        <a:latin typeface="Arial" charset="0"/>
                        <a:ea typeface="Times New Roman" charset="0"/>
                        <a:cs typeface="Times New Roman" charset="0"/>
                      </a:endParaRPr>
                    </a:p>
                  </a:txBody>
                  <a:tcPr marL="68580" marR="68580" marT="0" marB="0"/>
                </a:tc>
              </a:tr>
              <a:tr h="571839">
                <a:tc>
                  <a:txBody>
                    <a:bodyPr/>
                    <a:lstStyle/>
                    <a:p>
                      <a:pPr marL="0" marR="0">
                        <a:spcBef>
                          <a:spcPts val="0"/>
                        </a:spcBef>
                        <a:spcAft>
                          <a:spcPts val="600"/>
                        </a:spcAft>
                      </a:pPr>
                      <a:r>
                        <a:rPr lang="en-US" sz="1200">
                          <a:effectLst/>
                        </a:rPr>
                        <a:t>Coordination with Other Governments &amp; Organizations</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n/a</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Plan Commission Staff</a:t>
                      </a:r>
                      <a:endParaRPr lang="en-US" sz="1200" b="1" dirty="0">
                        <a:effectLst/>
                        <a:latin typeface="Arial" charset="0"/>
                        <a:ea typeface="Times New Roman" charset="0"/>
                        <a:cs typeface="Times New Roman" charset="0"/>
                      </a:endParaRPr>
                    </a:p>
                  </a:txBody>
                  <a:tcPr marL="68580" marR="68580" marT="0" marB="0"/>
                </a:tc>
              </a:tr>
              <a:tr h="571839">
                <a:tc>
                  <a:txBody>
                    <a:bodyPr/>
                    <a:lstStyle/>
                    <a:p>
                      <a:pPr marL="0" marR="0">
                        <a:spcBef>
                          <a:spcPts val="0"/>
                        </a:spcBef>
                        <a:spcAft>
                          <a:spcPts val="600"/>
                        </a:spcAft>
                      </a:pPr>
                      <a:r>
                        <a:rPr lang="en-US" sz="1200">
                          <a:effectLst/>
                        </a:rPr>
                        <a:t>Add Bicycle Parking Standard</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Zoning Ordinance</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Planning Staff, Plan Commission</a:t>
                      </a:r>
                      <a:endParaRPr lang="en-US" sz="1200" b="1" dirty="0">
                        <a:effectLst/>
                        <a:latin typeface="Arial" charset="0"/>
                        <a:ea typeface="Times New Roman" charset="0"/>
                        <a:cs typeface="Times New Roman" charset="0"/>
                      </a:endParaRPr>
                    </a:p>
                  </a:txBody>
                  <a:tcPr marL="68580" marR="68580" marT="0" marB="0"/>
                </a:tc>
              </a:tr>
              <a:tr h="285919">
                <a:tc>
                  <a:txBody>
                    <a:bodyPr/>
                    <a:lstStyle/>
                    <a:p>
                      <a:pPr marL="0" marR="0">
                        <a:spcBef>
                          <a:spcPts val="0"/>
                        </a:spcBef>
                        <a:spcAft>
                          <a:spcPts val="600"/>
                        </a:spcAft>
                      </a:pPr>
                      <a:r>
                        <a:rPr lang="en-US" sz="1200">
                          <a:effectLst/>
                        </a:rPr>
                        <a:t>Create an Advanced Plan Commission Website</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Web Site</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Planning Staff</a:t>
                      </a:r>
                      <a:endParaRPr lang="en-US" sz="1200" b="1" dirty="0">
                        <a:effectLst/>
                        <a:latin typeface="Arial" charset="0"/>
                        <a:ea typeface="Times New Roman" charset="0"/>
                        <a:cs typeface="Times New Roman" charset="0"/>
                      </a:endParaRPr>
                    </a:p>
                  </a:txBody>
                  <a:tcPr marL="68580" marR="68580" marT="0" marB="0"/>
                </a:tc>
              </a:tr>
            </a:tbl>
          </a:graphicData>
        </a:graphic>
      </p:graphicFrame>
      <p:sp>
        <p:nvSpPr>
          <p:cNvPr id="6" name="Rectangle 1"/>
          <p:cNvSpPr>
            <a:spLocks noChangeArrowheads="1"/>
          </p:cNvSpPr>
          <p:nvPr/>
        </p:nvSpPr>
        <p:spPr bwMode="auto">
          <a:xfrm>
            <a:off x="253040" y="2392415"/>
            <a:ext cx="12382245" cy="95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156168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1" y="518615"/>
            <a:ext cx="8666328" cy="1044388"/>
          </a:xfrm>
        </p:spPr>
        <p:txBody>
          <a:bodyPr/>
          <a:lstStyle/>
          <a:p>
            <a:r>
              <a:rPr lang="en-US" sz="3600" b="1" dirty="0">
                <a:solidFill>
                  <a:schemeClr val="accent3">
                    <a:lumMod val="60000"/>
                    <a:lumOff val="40000"/>
                  </a:schemeClr>
                </a:solidFill>
              </a:rPr>
              <a:t>Action </a:t>
            </a:r>
            <a:r>
              <a:rPr lang="en-US" sz="3600" b="1" dirty="0" smtClean="0">
                <a:solidFill>
                  <a:schemeClr val="accent3">
                    <a:lumMod val="60000"/>
                    <a:lumOff val="40000"/>
                  </a:schemeClr>
                </a:solidFill>
              </a:rPr>
              <a:t>Plan</a:t>
            </a:r>
            <a:r>
              <a:rPr lang="en-US" sz="3600" b="1" dirty="0">
                <a:solidFill>
                  <a:schemeClr val="accent3">
                    <a:lumMod val="60000"/>
                    <a:lumOff val="40000"/>
                  </a:schemeClr>
                </a:solidFill>
              </a:rPr>
              <a:t> – </a:t>
            </a:r>
            <a:r>
              <a:rPr lang="en-US" sz="3600" b="1" dirty="0" smtClean="0">
                <a:solidFill>
                  <a:schemeClr val="accent3">
                    <a:lumMod val="60000"/>
                    <a:lumOff val="40000"/>
                  </a:schemeClr>
                </a:solidFill>
              </a:rPr>
              <a:t>Medium </a:t>
            </a:r>
            <a:r>
              <a:rPr lang="en-US" sz="3600" b="1" dirty="0">
                <a:solidFill>
                  <a:schemeClr val="accent3">
                    <a:lumMod val="60000"/>
                    <a:lumOff val="40000"/>
                  </a:schemeClr>
                </a:solidFill>
              </a:rPr>
              <a:t>Priority, </a:t>
            </a:r>
            <a:r>
              <a:rPr lang="en-US" sz="3600" b="1" dirty="0" smtClean="0">
                <a:solidFill>
                  <a:schemeClr val="accent3">
                    <a:lumMod val="60000"/>
                    <a:lumOff val="40000"/>
                  </a:schemeClr>
                </a:solidFill>
              </a:rPr>
              <a:t>4-6 </a:t>
            </a:r>
            <a:r>
              <a:rPr lang="en-US" sz="3600" b="1" dirty="0" err="1">
                <a:solidFill>
                  <a:schemeClr val="accent3">
                    <a:lumMod val="60000"/>
                    <a:lumOff val="40000"/>
                  </a:schemeClr>
                </a:solidFill>
              </a:rPr>
              <a:t>Yrs</a:t>
            </a:r>
            <a:r>
              <a:rPr lang="en-US" sz="3600" dirty="0" smtClean="0">
                <a:solidFill>
                  <a:schemeClr val="accent3">
                    <a:lumMod val="60000"/>
                    <a:lumOff val="40000"/>
                  </a:schemeClr>
                </a:solidFill>
              </a:rPr>
              <a:t> </a:t>
            </a:r>
            <a:endParaRPr lang="en-US" sz="3600" dirty="0">
              <a:solidFill>
                <a:schemeClr val="accent3">
                  <a:lumMod val="60000"/>
                  <a:lumOff val="40000"/>
                </a:schemeClr>
              </a:solidFill>
            </a:endParaRPr>
          </a:p>
        </p:txBody>
      </p:sp>
      <p:graphicFrame>
        <p:nvGraphicFramePr>
          <p:cNvPr id="3" name="Table 2"/>
          <p:cNvGraphicFramePr>
            <a:graphicFrameLocks noGrp="1"/>
          </p:cNvGraphicFramePr>
          <p:nvPr>
            <p:extLst/>
          </p:nvPr>
        </p:nvGraphicFramePr>
        <p:xfrm>
          <a:off x="629587" y="1678897"/>
          <a:ext cx="7854846" cy="3882454"/>
        </p:xfrm>
        <a:graphic>
          <a:graphicData uri="http://schemas.openxmlformats.org/drawingml/2006/table">
            <a:tbl>
              <a:tblPr firstRow="1">
                <a:tableStyleId>{5C22544A-7EE6-4342-B048-85BDC9FD1C3A}</a:tableStyleId>
              </a:tblPr>
              <a:tblGrid>
                <a:gridCol w="3577455"/>
                <a:gridCol w="2177581"/>
                <a:gridCol w="2099810"/>
              </a:tblGrid>
              <a:tr h="334374">
                <a:tc>
                  <a:txBody>
                    <a:bodyPr/>
                    <a:lstStyle/>
                    <a:p>
                      <a:pPr marL="0" marR="0">
                        <a:spcBef>
                          <a:spcPts val="0"/>
                        </a:spcBef>
                        <a:spcAft>
                          <a:spcPts val="600"/>
                        </a:spcAft>
                      </a:pPr>
                      <a:r>
                        <a:rPr lang="en-US" sz="1400">
                          <a:effectLst/>
                        </a:rPr>
                        <a:t>Task</a:t>
                      </a:r>
                      <a:endParaRPr lang="en-US" sz="14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400">
                          <a:effectLst/>
                        </a:rPr>
                        <a:t>Document</a:t>
                      </a:r>
                      <a:endParaRPr lang="en-US" sz="14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400" dirty="0">
                          <a:effectLst/>
                        </a:rPr>
                        <a:t>Responsibility</a:t>
                      </a:r>
                      <a:endParaRPr lang="en-US" sz="1400" b="1" dirty="0">
                        <a:effectLst/>
                        <a:latin typeface="Arial" charset="0"/>
                        <a:ea typeface="Times New Roman" charset="0"/>
                        <a:cs typeface="Times New Roman" charset="0"/>
                      </a:endParaRPr>
                    </a:p>
                  </a:txBody>
                  <a:tcPr marL="68580" marR="68580" marT="0" marB="0"/>
                </a:tc>
              </a:tr>
              <a:tr h="486081">
                <a:tc>
                  <a:txBody>
                    <a:bodyPr/>
                    <a:lstStyle/>
                    <a:p>
                      <a:pPr marL="0" marR="0">
                        <a:spcBef>
                          <a:spcPts val="0"/>
                        </a:spcBef>
                        <a:spcAft>
                          <a:spcPts val="600"/>
                        </a:spcAft>
                      </a:pPr>
                      <a:r>
                        <a:rPr lang="en-US" sz="1200" dirty="0">
                          <a:effectLst/>
                        </a:rPr>
                        <a:t>Design Trail along SR 39</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Trail Design &amp; Specs</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County Engineer, INDOT</a:t>
                      </a:r>
                      <a:endParaRPr lang="en-US" sz="1200" b="1" dirty="0">
                        <a:effectLst/>
                        <a:latin typeface="Arial" charset="0"/>
                        <a:ea typeface="Times New Roman" charset="0"/>
                        <a:cs typeface="Times New Roman" charset="0"/>
                      </a:endParaRPr>
                    </a:p>
                  </a:txBody>
                  <a:tcPr marL="68580" marR="68580" marT="0" marB="0"/>
                </a:tc>
              </a:tr>
              <a:tr h="486081">
                <a:tc>
                  <a:txBody>
                    <a:bodyPr/>
                    <a:lstStyle/>
                    <a:p>
                      <a:pPr marL="0" marR="0">
                        <a:spcBef>
                          <a:spcPts val="0"/>
                        </a:spcBef>
                        <a:spcAft>
                          <a:spcPts val="600"/>
                        </a:spcAft>
                      </a:pPr>
                      <a:r>
                        <a:rPr lang="en-US" sz="1200" dirty="0">
                          <a:effectLst/>
                        </a:rPr>
                        <a:t>Form Redevelopment Commission</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County Ordinance</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County Commissioners</a:t>
                      </a:r>
                      <a:endParaRPr lang="en-US" sz="1200" b="1">
                        <a:effectLst/>
                        <a:latin typeface="Arial" charset="0"/>
                        <a:ea typeface="Times New Roman" charset="0"/>
                        <a:cs typeface="Times New Roman" charset="0"/>
                      </a:endParaRPr>
                    </a:p>
                  </a:txBody>
                  <a:tcPr marL="68580" marR="68580" marT="0" marB="0"/>
                </a:tc>
              </a:tr>
              <a:tr h="1003122">
                <a:tc>
                  <a:txBody>
                    <a:bodyPr/>
                    <a:lstStyle/>
                    <a:p>
                      <a:pPr marL="0" marR="0">
                        <a:spcBef>
                          <a:spcPts val="0"/>
                        </a:spcBef>
                        <a:spcAft>
                          <a:spcPts val="600"/>
                        </a:spcAft>
                      </a:pPr>
                      <a:r>
                        <a:rPr lang="en-US" sz="1200" dirty="0">
                          <a:effectLst/>
                        </a:rPr>
                        <a:t>Belleville Redevelopment – University Class Project</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Redevelopment Plan</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Planning Staff, Redevelopment Commission</a:t>
                      </a:r>
                      <a:endParaRPr lang="en-US" sz="1200" b="1">
                        <a:effectLst/>
                        <a:latin typeface="Arial" charset="0"/>
                        <a:ea typeface="Times New Roman" charset="0"/>
                        <a:cs typeface="Times New Roman" charset="0"/>
                      </a:endParaRPr>
                    </a:p>
                  </a:txBody>
                  <a:tcPr marL="68580" marR="68580" marT="0" marB="0"/>
                </a:tc>
              </a:tr>
              <a:tr h="668748">
                <a:tc>
                  <a:txBody>
                    <a:bodyPr/>
                    <a:lstStyle/>
                    <a:p>
                      <a:pPr marL="0" marR="0">
                        <a:spcBef>
                          <a:spcPts val="0"/>
                        </a:spcBef>
                        <a:spcAft>
                          <a:spcPts val="600"/>
                        </a:spcAft>
                      </a:pPr>
                      <a:r>
                        <a:rPr lang="en-US" sz="1200">
                          <a:effectLst/>
                        </a:rPr>
                        <a:t>Add Additional Minimum Regulations to Planned Unit Development District</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Zoning Ordinance Update</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Plan Commission</a:t>
                      </a:r>
                      <a:endParaRPr lang="en-US" sz="1200" b="1">
                        <a:effectLst/>
                        <a:latin typeface="Arial" charset="0"/>
                        <a:ea typeface="Times New Roman" charset="0"/>
                        <a:cs typeface="Times New Roman" charset="0"/>
                      </a:endParaRPr>
                    </a:p>
                  </a:txBody>
                  <a:tcPr marL="68580" marR="68580" marT="0" marB="0"/>
                </a:tc>
              </a:tr>
              <a:tr h="569674">
                <a:tc>
                  <a:txBody>
                    <a:bodyPr/>
                    <a:lstStyle/>
                    <a:p>
                      <a:pPr marL="0" marR="0">
                        <a:spcBef>
                          <a:spcPts val="0"/>
                        </a:spcBef>
                        <a:spcAft>
                          <a:spcPts val="600"/>
                        </a:spcAft>
                      </a:pPr>
                      <a:r>
                        <a:rPr lang="en-US" sz="1200">
                          <a:effectLst/>
                        </a:rPr>
                        <a:t>Develop a County Brand </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Comprehensive Plan Update</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Planning Staff </a:t>
                      </a:r>
                      <a:r>
                        <a:rPr lang="en-US" sz="1200" dirty="0" smtClean="0">
                          <a:effectLst/>
                        </a:rPr>
                        <a:t>&amp; Hendricks Co Economic Development Partnership</a:t>
                      </a:r>
                      <a:endParaRPr lang="en-US" sz="1200" b="1" dirty="0">
                        <a:effectLst/>
                        <a:latin typeface="Arial" charset="0"/>
                        <a:ea typeface="Times New Roman" charset="0"/>
                        <a:cs typeface="Times New Roman" charset="0"/>
                      </a:endParaRPr>
                    </a:p>
                  </a:txBody>
                  <a:tcPr marL="68580" marR="68580" marT="0" marB="0"/>
                </a:tc>
              </a:tr>
              <a:tr h="334374">
                <a:tc>
                  <a:txBody>
                    <a:bodyPr/>
                    <a:lstStyle/>
                    <a:p>
                      <a:pPr marL="0" marR="0">
                        <a:spcBef>
                          <a:spcPts val="0"/>
                        </a:spcBef>
                        <a:spcAft>
                          <a:spcPts val="600"/>
                        </a:spcAft>
                      </a:pPr>
                      <a:r>
                        <a:rPr lang="en-US" sz="1200">
                          <a:effectLst/>
                        </a:rPr>
                        <a:t>Add Conservation Zoning District</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Zoning Ordinance Update</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Plan Commission</a:t>
                      </a:r>
                      <a:endParaRPr lang="en-US" sz="1200" b="1" dirty="0">
                        <a:effectLst/>
                        <a:latin typeface="Arial" charset="0"/>
                        <a:ea typeface="Times New Roman" charset="0"/>
                        <a:cs typeface="Times New Roman" charset="0"/>
                      </a:endParaRPr>
                    </a:p>
                  </a:txBody>
                  <a:tcPr marL="68580" marR="68580" marT="0" marB="0"/>
                </a:tc>
              </a:tr>
            </a:tbl>
          </a:graphicData>
        </a:graphic>
      </p:graphicFrame>
    </p:spTree>
    <p:extLst>
      <p:ext uri="{BB962C8B-B14F-4D97-AF65-F5344CB8AC3E}">
        <p14:creationId xmlns:p14="http://schemas.microsoft.com/office/powerpoint/2010/main" val="14769059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05" y="381000"/>
            <a:ext cx="8229600" cy="1044388"/>
          </a:xfrm>
        </p:spPr>
        <p:txBody>
          <a:bodyPr/>
          <a:lstStyle/>
          <a:p>
            <a:r>
              <a:rPr lang="en-US" b="1" dirty="0">
                <a:solidFill>
                  <a:schemeClr val="accent3">
                    <a:lumMod val="60000"/>
                    <a:lumOff val="40000"/>
                  </a:schemeClr>
                </a:solidFill>
              </a:rPr>
              <a:t>Action </a:t>
            </a:r>
            <a:r>
              <a:rPr lang="en-US" b="1" dirty="0" smtClean="0">
                <a:solidFill>
                  <a:schemeClr val="accent3">
                    <a:lumMod val="60000"/>
                    <a:lumOff val="40000"/>
                  </a:schemeClr>
                </a:solidFill>
              </a:rPr>
              <a:t>Plan – Low Priority, 7-10 </a:t>
            </a:r>
            <a:r>
              <a:rPr lang="en-US" b="1" dirty="0" err="1" smtClean="0">
                <a:solidFill>
                  <a:schemeClr val="accent3">
                    <a:lumMod val="60000"/>
                    <a:lumOff val="40000"/>
                  </a:schemeClr>
                </a:solidFill>
              </a:rPr>
              <a:t>Yrs</a:t>
            </a:r>
            <a:r>
              <a:rPr lang="en-US" dirty="0" smtClean="0">
                <a:solidFill>
                  <a:schemeClr val="accent3">
                    <a:lumMod val="60000"/>
                    <a:lumOff val="40000"/>
                  </a:schemeClr>
                </a:solidFill>
              </a:rPr>
              <a:t> </a:t>
            </a:r>
            <a:endParaRPr lang="en-US" dirty="0">
              <a:solidFill>
                <a:schemeClr val="accent3">
                  <a:lumMod val="60000"/>
                  <a:lumOff val="40000"/>
                </a:schemeClr>
              </a:solidFill>
            </a:endParaRPr>
          </a:p>
        </p:txBody>
      </p:sp>
      <p:graphicFrame>
        <p:nvGraphicFramePr>
          <p:cNvPr id="3" name="Table 2"/>
          <p:cNvGraphicFramePr>
            <a:graphicFrameLocks noGrp="1"/>
          </p:cNvGraphicFramePr>
          <p:nvPr>
            <p:extLst/>
          </p:nvPr>
        </p:nvGraphicFramePr>
        <p:xfrm>
          <a:off x="449705" y="1918740"/>
          <a:ext cx="8064708" cy="3072985"/>
        </p:xfrm>
        <a:graphic>
          <a:graphicData uri="http://schemas.openxmlformats.org/drawingml/2006/table">
            <a:tbl>
              <a:tblPr firstRow="1">
                <a:tableStyleId>{5C22544A-7EE6-4342-B048-85BDC9FD1C3A}</a:tableStyleId>
              </a:tblPr>
              <a:tblGrid>
                <a:gridCol w="3673035"/>
                <a:gridCol w="2235760"/>
                <a:gridCol w="2155913"/>
              </a:tblGrid>
              <a:tr h="520192">
                <a:tc>
                  <a:txBody>
                    <a:bodyPr/>
                    <a:lstStyle/>
                    <a:p>
                      <a:pPr marL="0" marR="0">
                        <a:spcBef>
                          <a:spcPts val="0"/>
                        </a:spcBef>
                        <a:spcAft>
                          <a:spcPts val="600"/>
                        </a:spcAft>
                      </a:pPr>
                      <a:r>
                        <a:rPr lang="en-US" sz="1400">
                          <a:effectLst/>
                        </a:rPr>
                        <a:t>Task</a:t>
                      </a:r>
                      <a:endParaRPr lang="en-US" sz="14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400">
                          <a:effectLst/>
                        </a:rPr>
                        <a:t>Document</a:t>
                      </a:r>
                      <a:endParaRPr lang="en-US" sz="14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400" dirty="0">
                          <a:effectLst/>
                        </a:rPr>
                        <a:t>Responsibility</a:t>
                      </a:r>
                      <a:endParaRPr lang="en-US" sz="1400" b="1" dirty="0">
                        <a:effectLst/>
                        <a:latin typeface="Arial" charset="0"/>
                        <a:ea typeface="Times New Roman" charset="0"/>
                        <a:cs typeface="Times New Roman" charset="0"/>
                      </a:endParaRPr>
                    </a:p>
                  </a:txBody>
                  <a:tcPr marL="68580" marR="68580" marT="0" marB="0"/>
                </a:tc>
              </a:tr>
              <a:tr h="756205">
                <a:tc>
                  <a:txBody>
                    <a:bodyPr/>
                    <a:lstStyle/>
                    <a:p>
                      <a:pPr marL="0" marR="0">
                        <a:spcBef>
                          <a:spcPts val="0"/>
                        </a:spcBef>
                        <a:spcAft>
                          <a:spcPts val="600"/>
                        </a:spcAft>
                      </a:pPr>
                      <a:r>
                        <a:rPr lang="en-US" sz="1200">
                          <a:effectLst/>
                        </a:rPr>
                        <a:t>Construct Trail along SR 39</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Construction Documents</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County Engineer, INDOT</a:t>
                      </a:r>
                      <a:endParaRPr lang="en-US" sz="1200" b="1">
                        <a:effectLst/>
                        <a:latin typeface="Arial" charset="0"/>
                        <a:ea typeface="Times New Roman" charset="0"/>
                        <a:cs typeface="Times New Roman" charset="0"/>
                      </a:endParaRPr>
                    </a:p>
                  </a:txBody>
                  <a:tcPr marL="68580" marR="68580" marT="0" marB="0"/>
                </a:tc>
              </a:tr>
              <a:tr h="756205">
                <a:tc>
                  <a:txBody>
                    <a:bodyPr/>
                    <a:lstStyle/>
                    <a:p>
                      <a:pPr marL="0" marR="0">
                        <a:spcBef>
                          <a:spcPts val="0"/>
                        </a:spcBef>
                        <a:spcAft>
                          <a:spcPts val="600"/>
                        </a:spcAft>
                      </a:pPr>
                      <a:r>
                        <a:rPr lang="en-US" sz="1200">
                          <a:effectLst/>
                        </a:rPr>
                        <a:t>Coordinate US Bicycle Route Development </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N/A</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County Engineer, </a:t>
                      </a:r>
                      <a:r>
                        <a:rPr lang="en-US" sz="1200" dirty="0" smtClean="0">
                          <a:effectLst/>
                        </a:rPr>
                        <a:t>Hendricks Co Economic Development Partnership</a:t>
                      </a:r>
                      <a:endParaRPr lang="en-US" sz="1200" b="1" dirty="0">
                        <a:effectLst/>
                        <a:latin typeface="Arial" charset="0"/>
                        <a:ea typeface="Times New Roman" charset="0"/>
                        <a:cs typeface="Times New Roman" charset="0"/>
                      </a:endParaRPr>
                    </a:p>
                  </a:txBody>
                  <a:tcPr marL="68580" marR="68580" marT="0" marB="0"/>
                </a:tc>
              </a:tr>
              <a:tr h="1040383">
                <a:tc>
                  <a:txBody>
                    <a:bodyPr/>
                    <a:lstStyle/>
                    <a:p>
                      <a:pPr marL="0" marR="0">
                        <a:spcBef>
                          <a:spcPts val="0"/>
                        </a:spcBef>
                        <a:spcAft>
                          <a:spcPts val="600"/>
                        </a:spcAft>
                      </a:pPr>
                      <a:r>
                        <a:rPr lang="en-US" sz="1200">
                          <a:effectLst/>
                        </a:rPr>
                        <a:t>Set up Revolving Loan Fund for County</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County Ordinance</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Redevelopment Commission, </a:t>
                      </a:r>
                      <a:r>
                        <a:rPr lang="en-US" sz="1200" dirty="0" smtClean="0">
                          <a:effectLst/>
                        </a:rPr>
                        <a:t>Hendricks Co Economic Development Partnership</a:t>
                      </a:r>
                      <a:endParaRPr lang="en-US" sz="1200" b="1" dirty="0">
                        <a:effectLst/>
                        <a:latin typeface="Arial" charset="0"/>
                        <a:ea typeface="Times New Roman" charset="0"/>
                        <a:cs typeface="Times New Roman" charset="0"/>
                      </a:endParaRPr>
                    </a:p>
                  </a:txBody>
                  <a:tcPr marL="68580" marR="68580" marT="0" marB="0"/>
                </a:tc>
              </a:tr>
            </a:tbl>
          </a:graphicData>
        </a:graphic>
      </p:graphicFrame>
    </p:spTree>
    <p:extLst>
      <p:ext uri="{BB962C8B-B14F-4D97-AF65-F5344CB8AC3E}">
        <p14:creationId xmlns:p14="http://schemas.microsoft.com/office/powerpoint/2010/main" val="10863872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05" y="381000"/>
            <a:ext cx="8229600" cy="1044388"/>
          </a:xfrm>
        </p:spPr>
        <p:txBody>
          <a:bodyPr/>
          <a:lstStyle/>
          <a:p>
            <a:r>
              <a:rPr lang="en-US" b="1" dirty="0">
                <a:solidFill>
                  <a:schemeClr val="accent3">
                    <a:lumMod val="60000"/>
                    <a:lumOff val="40000"/>
                  </a:schemeClr>
                </a:solidFill>
              </a:rPr>
              <a:t>Action </a:t>
            </a:r>
            <a:r>
              <a:rPr lang="en-US" b="1" dirty="0" smtClean="0">
                <a:solidFill>
                  <a:schemeClr val="accent3">
                    <a:lumMod val="60000"/>
                    <a:lumOff val="40000"/>
                  </a:schemeClr>
                </a:solidFill>
              </a:rPr>
              <a:t>Plan – Ongoing</a:t>
            </a:r>
            <a:endParaRPr lang="en-US" dirty="0">
              <a:solidFill>
                <a:schemeClr val="accent3">
                  <a:lumMod val="60000"/>
                  <a:lumOff val="40000"/>
                </a:schemeClr>
              </a:solidFill>
            </a:endParaRPr>
          </a:p>
        </p:txBody>
      </p:sp>
      <p:graphicFrame>
        <p:nvGraphicFramePr>
          <p:cNvPr id="4" name="Table 3"/>
          <p:cNvGraphicFramePr>
            <a:graphicFrameLocks noGrp="1"/>
          </p:cNvGraphicFramePr>
          <p:nvPr>
            <p:extLst/>
          </p:nvPr>
        </p:nvGraphicFramePr>
        <p:xfrm>
          <a:off x="449705" y="1783833"/>
          <a:ext cx="8229600" cy="3927420"/>
        </p:xfrm>
        <a:graphic>
          <a:graphicData uri="http://schemas.openxmlformats.org/drawingml/2006/table">
            <a:tbl>
              <a:tblPr firstRow="1">
                <a:tableStyleId>{5C22544A-7EE6-4342-B048-85BDC9FD1C3A}</a:tableStyleId>
              </a:tblPr>
              <a:tblGrid>
                <a:gridCol w="3748134"/>
                <a:gridCol w="2281473"/>
                <a:gridCol w="2199993"/>
              </a:tblGrid>
              <a:tr h="315362">
                <a:tc>
                  <a:txBody>
                    <a:bodyPr/>
                    <a:lstStyle/>
                    <a:p>
                      <a:pPr marL="0" marR="0">
                        <a:spcBef>
                          <a:spcPts val="0"/>
                        </a:spcBef>
                        <a:spcAft>
                          <a:spcPts val="600"/>
                        </a:spcAft>
                      </a:pPr>
                      <a:r>
                        <a:rPr lang="en-US" sz="1400">
                          <a:effectLst/>
                        </a:rPr>
                        <a:t>Task</a:t>
                      </a:r>
                      <a:endParaRPr lang="en-US" sz="14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400">
                          <a:effectLst/>
                        </a:rPr>
                        <a:t>Document</a:t>
                      </a:r>
                      <a:endParaRPr lang="en-US" sz="14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400" dirty="0">
                          <a:effectLst/>
                        </a:rPr>
                        <a:t>Responsibility</a:t>
                      </a:r>
                      <a:endParaRPr lang="en-US" sz="1400" b="1" dirty="0">
                        <a:effectLst/>
                        <a:latin typeface="Arial" charset="0"/>
                        <a:ea typeface="Times New Roman" charset="0"/>
                        <a:cs typeface="Times New Roman" charset="0"/>
                      </a:endParaRPr>
                    </a:p>
                  </a:txBody>
                  <a:tcPr marL="68580" marR="68580" marT="0" marB="0"/>
                </a:tc>
              </a:tr>
              <a:tr h="458442">
                <a:tc>
                  <a:txBody>
                    <a:bodyPr/>
                    <a:lstStyle/>
                    <a:p>
                      <a:pPr marL="0" marR="0">
                        <a:spcBef>
                          <a:spcPts val="0"/>
                        </a:spcBef>
                        <a:spcAft>
                          <a:spcPts val="600"/>
                        </a:spcAft>
                      </a:pPr>
                      <a:r>
                        <a:rPr lang="en-US" sz="1200" dirty="0">
                          <a:effectLst/>
                        </a:rPr>
                        <a:t>Tax Increment Financing Districts</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TIF Plan</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County Commissioners</a:t>
                      </a:r>
                      <a:endParaRPr lang="en-US" sz="1200" b="1">
                        <a:effectLst/>
                        <a:latin typeface="Arial" charset="0"/>
                        <a:ea typeface="Times New Roman" charset="0"/>
                        <a:cs typeface="Times New Roman" charset="0"/>
                      </a:endParaRPr>
                    </a:p>
                  </a:txBody>
                  <a:tcPr marL="68580" marR="68580" marT="0" marB="0"/>
                </a:tc>
              </a:tr>
              <a:tr h="630723">
                <a:tc>
                  <a:txBody>
                    <a:bodyPr/>
                    <a:lstStyle/>
                    <a:p>
                      <a:pPr marL="0" marR="0">
                        <a:spcBef>
                          <a:spcPts val="0"/>
                        </a:spcBef>
                        <a:spcAft>
                          <a:spcPts val="600"/>
                        </a:spcAft>
                      </a:pPr>
                      <a:r>
                        <a:rPr lang="en-US" sz="1200" dirty="0">
                          <a:effectLst/>
                        </a:rPr>
                        <a:t>Annual Comp Plan/SR 39 Review</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Comprehensive Plan, SR 39 Gateway Corridor Plan</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Plan Commission</a:t>
                      </a:r>
                      <a:endParaRPr lang="en-US" sz="1200" b="1">
                        <a:effectLst/>
                        <a:latin typeface="Arial" charset="0"/>
                        <a:ea typeface="Times New Roman" charset="0"/>
                        <a:cs typeface="Times New Roman" charset="0"/>
                      </a:endParaRPr>
                    </a:p>
                  </a:txBody>
                  <a:tcPr marL="68580" marR="68580" marT="0" marB="0"/>
                </a:tc>
              </a:tr>
              <a:tr h="630723">
                <a:tc>
                  <a:txBody>
                    <a:bodyPr/>
                    <a:lstStyle/>
                    <a:p>
                      <a:pPr marL="0" marR="0" algn="l">
                        <a:spcBef>
                          <a:spcPts val="0"/>
                        </a:spcBef>
                        <a:spcAft>
                          <a:spcPts val="0"/>
                        </a:spcAft>
                      </a:pPr>
                      <a:r>
                        <a:rPr lang="en-US" sz="1200" dirty="0">
                          <a:effectLst/>
                        </a:rPr>
                        <a:t>Coordination with Other Governments &amp; Organizations</a:t>
                      </a:r>
                      <a:endParaRPr lang="en-US" sz="1200" b="1" dirty="0">
                        <a:solidFill>
                          <a:srgbClr val="3472BA"/>
                        </a:solidFill>
                        <a:effectLst/>
                        <a:latin typeface="Trebuchet MS" charset="0"/>
                        <a:ea typeface="ＭＳ ゴシック" charset="-128"/>
                        <a:cs typeface="Times New Roman" charset="0"/>
                      </a:endParaRPr>
                    </a:p>
                  </a:txBody>
                  <a:tcPr marL="68580" marR="68580" marT="0" marB="0"/>
                </a:tc>
                <a:tc>
                  <a:txBody>
                    <a:bodyPr/>
                    <a:lstStyle/>
                    <a:p>
                      <a:pPr marL="0" marR="0">
                        <a:spcBef>
                          <a:spcPts val="0"/>
                        </a:spcBef>
                        <a:spcAft>
                          <a:spcPts val="600"/>
                        </a:spcAft>
                      </a:pPr>
                      <a:r>
                        <a:rPr lang="en-US" sz="1200" dirty="0">
                          <a:effectLst/>
                        </a:rPr>
                        <a:t>SR 39 Gateway Corridor Plan</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Planning Staff</a:t>
                      </a:r>
                      <a:endParaRPr lang="en-US" sz="1200" b="1">
                        <a:effectLst/>
                        <a:latin typeface="Arial" charset="0"/>
                        <a:ea typeface="Times New Roman" charset="0"/>
                        <a:cs typeface="Times New Roman" charset="0"/>
                      </a:endParaRPr>
                    </a:p>
                  </a:txBody>
                  <a:tcPr marL="68580" marR="68580" marT="0" marB="0"/>
                </a:tc>
              </a:tr>
              <a:tr h="630723">
                <a:tc>
                  <a:txBody>
                    <a:bodyPr/>
                    <a:lstStyle/>
                    <a:p>
                      <a:pPr marL="0" marR="0" algn="l">
                        <a:spcBef>
                          <a:spcPts val="0"/>
                        </a:spcBef>
                        <a:spcAft>
                          <a:spcPts val="0"/>
                        </a:spcAft>
                      </a:pPr>
                      <a:r>
                        <a:rPr lang="en-US" sz="1200">
                          <a:effectLst/>
                        </a:rPr>
                        <a:t>Market corridor to businesses, to area employees (for housing), etc.</a:t>
                      </a:r>
                      <a:endParaRPr lang="en-US" sz="1200" b="1">
                        <a:solidFill>
                          <a:srgbClr val="3472BA"/>
                        </a:solidFill>
                        <a:effectLst/>
                        <a:latin typeface="Trebuchet MS" charset="0"/>
                        <a:ea typeface="ＭＳ ゴシック" charset="-128"/>
                        <a:cs typeface="Times New Roman" charset="0"/>
                      </a:endParaRPr>
                    </a:p>
                  </a:txBody>
                  <a:tcPr marL="68580" marR="68580" marT="0" marB="0"/>
                </a:tc>
                <a:tc>
                  <a:txBody>
                    <a:bodyPr/>
                    <a:lstStyle/>
                    <a:p>
                      <a:pPr marL="0" marR="0">
                        <a:spcBef>
                          <a:spcPts val="0"/>
                        </a:spcBef>
                        <a:spcAft>
                          <a:spcPts val="600"/>
                        </a:spcAft>
                      </a:pPr>
                      <a:r>
                        <a:rPr lang="en-US" sz="1200" dirty="0">
                          <a:effectLst/>
                        </a:rPr>
                        <a:t>Marketing Materials</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a:effectLst/>
                        </a:rPr>
                        <a:t>HCEDP</a:t>
                      </a:r>
                      <a:endParaRPr lang="en-US" sz="1200" b="1">
                        <a:effectLst/>
                        <a:latin typeface="Arial" charset="0"/>
                        <a:ea typeface="Times New Roman" charset="0"/>
                        <a:cs typeface="Times New Roman" charset="0"/>
                      </a:endParaRPr>
                    </a:p>
                  </a:txBody>
                  <a:tcPr marL="68580" marR="68580" marT="0" marB="0"/>
                </a:tc>
              </a:tr>
              <a:tr h="630723">
                <a:tc>
                  <a:txBody>
                    <a:bodyPr/>
                    <a:lstStyle/>
                    <a:p>
                      <a:pPr marL="0" marR="0" algn="l">
                        <a:spcBef>
                          <a:spcPts val="0"/>
                        </a:spcBef>
                        <a:spcAft>
                          <a:spcPts val="0"/>
                        </a:spcAft>
                      </a:pPr>
                      <a:r>
                        <a:rPr lang="en-US" sz="1200">
                          <a:effectLst/>
                        </a:rPr>
                        <a:t>Economic Development Incentives</a:t>
                      </a:r>
                      <a:endParaRPr lang="en-US" sz="1200" b="1">
                        <a:solidFill>
                          <a:srgbClr val="3472BA"/>
                        </a:solidFill>
                        <a:effectLst/>
                        <a:latin typeface="Trebuchet MS" charset="0"/>
                        <a:ea typeface="ＭＳ ゴシック" charset="-128"/>
                        <a:cs typeface="Times New Roman" charset="0"/>
                      </a:endParaRPr>
                    </a:p>
                  </a:txBody>
                  <a:tcPr marL="68580" marR="68580" marT="0" marB="0"/>
                </a:tc>
                <a:tc>
                  <a:txBody>
                    <a:bodyPr/>
                    <a:lstStyle/>
                    <a:p>
                      <a:pPr marL="0" marR="0">
                        <a:spcBef>
                          <a:spcPts val="0"/>
                        </a:spcBef>
                        <a:spcAft>
                          <a:spcPts val="600"/>
                        </a:spcAft>
                      </a:pPr>
                      <a:r>
                        <a:rPr lang="en-US" sz="1200" dirty="0">
                          <a:effectLst/>
                        </a:rPr>
                        <a:t>Marketing Materials</a:t>
                      </a:r>
                      <a:endParaRPr lang="en-US" sz="1200" b="1" dirty="0">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HCEDP, County Commissioners</a:t>
                      </a:r>
                      <a:endParaRPr lang="en-US" sz="1200" b="1" dirty="0">
                        <a:effectLst/>
                        <a:latin typeface="Arial" charset="0"/>
                        <a:ea typeface="Times New Roman" charset="0"/>
                        <a:cs typeface="Times New Roman" charset="0"/>
                      </a:endParaRPr>
                    </a:p>
                  </a:txBody>
                  <a:tcPr marL="68580" marR="68580" marT="0" marB="0"/>
                </a:tc>
              </a:tr>
              <a:tr h="315362">
                <a:tc>
                  <a:txBody>
                    <a:bodyPr/>
                    <a:lstStyle/>
                    <a:p>
                      <a:pPr marL="0" marR="0" algn="l">
                        <a:spcBef>
                          <a:spcPts val="0"/>
                        </a:spcBef>
                        <a:spcAft>
                          <a:spcPts val="0"/>
                        </a:spcAft>
                      </a:pPr>
                      <a:r>
                        <a:rPr lang="en-US" sz="1200">
                          <a:effectLst/>
                        </a:rPr>
                        <a:t>Regional Economic Development Meetings</a:t>
                      </a:r>
                      <a:endParaRPr lang="en-US" sz="1200" b="1">
                        <a:solidFill>
                          <a:srgbClr val="3472BA"/>
                        </a:solidFill>
                        <a:effectLst/>
                        <a:latin typeface="Trebuchet MS" charset="0"/>
                        <a:ea typeface="ＭＳ ゴシック" charset="-128"/>
                        <a:cs typeface="Times New Roman" charset="0"/>
                      </a:endParaRPr>
                    </a:p>
                  </a:txBody>
                  <a:tcPr marL="68580" marR="68580" marT="0" marB="0"/>
                </a:tc>
                <a:tc>
                  <a:txBody>
                    <a:bodyPr/>
                    <a:lstStyle/>
                    <a:p>
                      <a:pPr marL="0" marR="0">
                        <a:spcBef>
                          <a:spcPts val="0"/>
                        </a:spcBef>
                        <a:spcAft>
                          <a:spcPts val="600"/>
                        </a:spcAft>
                      </a:pPr>
                      <a:r>
                        <a:rPr lang="en-US" sz="1200">
                          <a:effectLst/>
                        </a:rPr>
                        <a:t>N/A</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HCEDP</a:t>
                      </a:r>
                      <a:endParaRPr lang="en-US" sz="1200" b="1" dirty="0">
                        <a:effectLst/>
                        <a:latin typeface="Arial" charset="0"/>
                        <a:ea typeface="Times New Roman" charset="0"/>
                        <a:cs typeface="Times New Roman" charset="0"/>
                      </a:endParaRPr>
                    </a:p>
                  </a:txBody>
                  <a:tcPr marL="68580" marR="68580" marT="0" marB="0"/>
                </a:tc>
              </a:tr>
              <a:tr h="315362">
                <a:tc>
                  <a:txBody>
                    <a:bodyPr/>
                    <a:lstStyle/>
                    <a:p>
                      <a:pPr marL="0" marR="0" algn="l">
                        <a:spcBef>
                          <a:spcPts val="0"/>
                        </a:spcBef>
                        <a:spcAft>
                          <a:spcPts val="0"/>
                        </a:spcAft>
                      </a:pPr>
                      <a:r>
                        <a:rPr lang="en-US" sz="1200">
                          <a:effectLst/>
                        </a:rPr>
                        <a:t>Work with Small Business</a:t>
                      </a:r>
                      <a:endParaRPr lang="en-US" sz="1200" b="1">
                        <a:solidFill>
                          <a:srgbClr val="3472BA"/>
                        </a:solidFill>
                        <a:effectLst/>
                        <a:latin typeface="Trebuchet MS" charset="0"/>
                        <a:ea typeface="ＭＳ ゴシック" charset="-128"/>
                        <a:cs typeface="Times New Roman" charset="0"/>
                      </a:endParaRPr>
                    </a:p>
                  </a:txBody>
                  <a:tcPr marL="68580" marR="68580" marT="0" marB="0"/>
                </a:tc>
                <a:tc>
                  <a:txBody>
                    <a:bodyPr/>
                    <a:lstStyle/>
                    <a:p>
                      <a:pPr marL="0" marR="0">
                        <a:spcBef>
                          <a:spcPts val="0"/>
                        </a:spcBef>
                        <a:spcAft>
                          <a:spcPts val="600"/>
                        </a:spcAft>
                      </a:pPr>
                      <a:r>
                        <a:rPr lang="en-US" sz="1200">
                          <a:effectLst/>
                        </a:rPr>
                        <a:t>N/A</a:t>
                      </a:r>
                      <a:endParaRPr lang="en-US" sz="1200" b="1">
                        <a:effectLst/>
                        <a:latin typeface="Arial" charset="0"/>
                        <a:ea typeface="Times New Roman" charset="0"/>
                        <a:cs typeface="Times New Roman" charset="0"/>
                      </a:endParaRPr>
                    </a:p>
                  </a:txBody>
                  <a:tcPr marL="68580" marR="68580" marT="0" marB="0"/>
                </a:tc>
                <a:tc>
                  <a:txBody>
                    <a:bodyPr/>
                    <a:lstStyle/>
                    <a:p>
                      <a:pPr marL="0" marR="0">
                        <a:spcBef>
                          <a:spcPts val="0"/>
                        </a:spcBef>
                        <a:spcAft>
                          <a:spcPts val="600"/>
                        </a:spcAft>
                      </a:pPr>
                      <a:r>
                        <a:rPr lang="en-US" sz="1200" dirty="0">
                          <a:effectLst/>
                        </a:rPr>
                        <a:t>HCEDP</a:t>
                      </a:r>
                      <a:endParaRPr lang="en-US" sz="1200" b="1" dirty="0">
                        <a:effectLst/>
                        <a:latin typeface="Arial" charset="0"/>
                        <a:ea typeface="Times New Roman" charset="0"/>
                        <a:cs typeface="Times New Roman" charset="0"/>
                      </a:endParaRPr>
                    </a:p>
                  </a:txBody>
                  <a:tcPr marL="68580" marR="68580" marT="0" marB="0"/>
                </a:tc>
              </a:tr>
            </a:tbl>
          </a:graphicData>
        </a:graphic>
      </p:graphicFrame>
    </p:spTree>
    <p:extLst>
      <p:ext uri="{BB962C8B-B14F-4D97-AF65-F5344CB8AC3E}">
        <p14:creationId xmlns:p14="http://schemas.microsoft.com/office/powerpoint/2010/main" val="475505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Commission – </a:t>
            </a:r>
            <a:br>
              <a:rPr lang="en-US" dirty="0" smtClean="0"/>
            </a:br>
            <a:r>
              <a:rPr lang="en-US" dirty="0" smtClean="0"/>
              <a:t>Comments or Questions?</a:t>
            </a:r>
            <a:endParaRPr lang="en-US" dirty="0"/>
          </a:p>
        </p:txBody>
      </p:sp>
    </p:spTree>
    <p:extLst>
      <p:ext uri="{BB962C8B-B14F-4D97-AF65-F5344CB8AC3E}">
        <p14:creationId xmlns:p14="http://schemas.microsoft.com/office/powerpoint/2010/main" val="1925110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rgbClr val="FFFFFF"/>
                </a:solidFill>
                <a:latin typeface="Trebuchet MS" charset="0"/>
                <a:ea typeface="ＭＳ ゴシック" charset="-128"/>
                <a:cs typeface="Times New Roman" charset="0"/>
              </a:rPr>
              <a:t>Hendricks County </a:t>
            </a:r>
            <a:r>
              <a:rPr lang="en-US" sz="4000" b="1" dirty="0" smtClean="0">
                <a:solidFill>
                  <a:srgbClr val="FFFFFF"/>
                </a:solidFill>
                <a:latin typeface="Trebuchet MS" charset="0"/>
                <a:ea typeface="ＭＳ ゴシック" charset="-128"/>
                <a:cs typeface="Times New Roman" charset="0"/>
              </a:rPr>
              <a:t/>
            </a:r>
            <a:br>
              <a:rPr lang="en-US" sz="4000" b="1" dirty="0" smtClean="0">
                <a:solidFill>
                  <a:srgbClr val="FFFFFF"/>
                </a:solidFill>
                <a:latin typeface="Trebuchet MS" charset="0"/>
                <a:ea typeface="ＭＳ ゴシック" charset="-128"/>
                <a:cs typeface="Times New Roman" charset="0"/>
              </a:rPr>
            </a:br>
            <a:r>
              <a:rPr lang="en-US" sz="4000" b="1" dirty="0" smtClean="0">
                <a:solidFill>
                  <a:srgbClr val="FFFFFF"/>
                </a:solidFill>
                <a:latin typeface="Trebuchet MS" charset="0"/>
                <a:ea typeface="ＭＳ ゴシック" charset="-128"/>
                <a:cs typeface="Times New Roman" charset="0"/>
              </a:rPr>
              <a:t>SR </a:t>
            </a:r>
            <a:r>
              <a:rPr lang="en-US" sz="4000" b="1" dirty="0">
                <a:solidFill>
                  <a:srgbClr val="FFFFFF"/>
                </a:solidFill>
                <a:latin typeface="Trebuchet MS" charset="0"/>
                <a:ea typeface="ＭＳ ゴシック" charset="-128"/>
                <a:cs typeface="Times New Roman" charset="0"/>
              </a:rPr>
              <a:t>39 Gateway Corridor </a:t>
            </a:r>
            <a:r>
              <a:rPr lang="en-US" sz="4000" b="1" dirty="0" smtClean="0">
                <a:solidFill>
                  <a:srgbClr val="FFFFFF"/>
                </a:solidFill>
                <a:latin typeface="Trebuchet MS" charset="0"/>
                <a:ea typeface="ＭＳ ゴシック" charset="-128"/>
                <a:cs typeface="Times New Roman" charset="0"/>
              </a:rPr>
              <a:t>Plan</a:t>
            </a:r>
            <a:endParaRPr lang="en-US" dirty="0"/>
          </a:p>
        </p:txBody>
      </p:sp>
      <p:cxnSp>
        <p:nvCxnSpPr>
          <p:cNvPr id="4" name="Line 29"/>
          <p:cNvCxnSpPr>
            <a:cxnSpLocks noChangeShapeType="1"/>
          </p:cNvCxnSpPr>
          <p:nvPr/>
        </p:nvCxnSpPr>
        <p:spPr bwMode="auto">
          <a:xfrm>
            <a:off x="685800" y="740410"/>
            <a:ext cx="6400800" cy="0"/>
          </a:xfrm>
          <a:prstGeom prst="line">
            <a:avLst/>
          </a:prstGeom>
          <a:noFill/>
          <a:ln w="6350">
            <a:solidFill>
              <a:schemeClr val="tx2">
                <a:lumMod val="40000"/>
                <a:lumOff val="60000"/>
              </a:schemeClr>
            </a:solidFill>
            <a:round/>
            <a:headEnd/>
            <a:tailEnd/>
          </a:ln>
          <a:effectLst/>
          <a:extLst>
            <a:ext uri="{909E8E84-426E-40dd-AFC4-6F175D3DCCD1}">
              <a14:hiddenFill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noFill/>
              </a14:hiddenFill>
            </a:ext>
            <a:ext uri="{AF507438-7753-43e0-B8FC-AC1667EBCBE1}">
              <a14:hiddenEffects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effectLst>
                  <a:outerShdw blurRad="38100" dist="25400" dir="5400000" algn="ctr" rotWithShape="0">
                    <a:srgbClr val="000000">
                      <a:alpha val="35001"/>
                    </a:srgbClr>
                  </a:outerShdw>
                </a:effectLst>
              </a14:hiddenEffects>
            </a:ext>
          </a:extLst>
        </p:spPr>
      </p:cxnSp>
      <p:sp>
        <p:nvSpPr>
          <p:cNvPr id="6" name="Text Box 89"/>
          <p:cNvSpPr txBox="1">
            <a:spLocks noChangeArrowheads="1"/>
          </p:cNvSpPr>
          <p:nvPr/>
        </p:nvSpPr>
        <p:spPr bwMode="auto">
          <a:xfrm>
            <a:off x="435766" y="1694221"/>
            <a:ext cx="7086600" cy="726440"/>
          </a:xfrm>
          <a:prstGeom prst="rect">
            <a:avLst/>
          </a:prstGeom>
          <a:noFill/>
          <a:ln>
            <a:noFill/>
          </a:ln>
          <a:effectLst/>
          <a:extLst>
            <a:ext uri="{FAA26D3D-D897-4be2-8F04-BA451C77F1D7}">
              <ma14:placeholderFlag xmlns:ma14="http://schemas.microsoft.com/office/mac/drawingml/2011/main"/>
            </a:ext>
            <a:ext uri="{909E8E84-426E-40dd-AFC4-6F175D3DCCD1}">
              <a14:hiddenFill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solidFill>
                  <a:srgbClr val="FFFFFF"/>
                </a:solidFill>
              </a14:hiddenFill>
            </a:ext>
            <a:ext uri="{91240B29-F687-4f45-9708-019B960494DF}">
              <a14:hiddenLine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w="9525">
                <a:solidFill>
                  <a:srgbClr val="000000"/>
                </a:solidFill>
                <a:miter lim="800000"/>
                <a:headEnd/>
                <a:tailEnd/>
              </a14:hiddenLine>
            </a:ext>
          </a:extLst>
        </p:spPr>
        <p:txBody>
          <a:bodyPr rot="0" vert="horz" wrap="square" lIns="91440" tIns="0" rIns="91440" bIns="0" anchor="t" anchorCtr="0" upright="1">
            <a:noAutofit/>
          </a:bodyPr>
          <a:lstStyle/>
          <a:p>
            <a:pPr marL="0" marR="0">
              <a:spcBef>
                <a:spcPts val="0"/>
              </a:spcBef>
              <a:spcAft>
                <a:spcPts val="0"/>
              </a:spcAft>
            </a:pPr>
            <a:endParaRPr lang="en-US" sz="2400" b="1" dirty="0">
              <a:solidFill>
                <a:srgbClr val="FFFFFF"/>
              </a:solidFill>
              <a:effectLst/>
              <a:latin typeface="Trebuchet MS" charset="0"/>
              <a:ea typeface="ＭＳ ゴシック" charset="-128"/>
              <a:cs typeface="Times New Roman" charset="0"/>
            </a:endParaRPr>
          </a:p>
          <a:p>
            <a:pPr marL="0" marR="0">
              <a:spcBef>
                <a:spcPts val="0"/>
              </a:spcBef>
              <a:spcAft>
                <a:spcPts val="0"/>
              </a:spcAft>
            </a:pPr>
            <a:r>
              <a:rPr lang="en-US" sz="2800" b="1" dirty="0">
                <a:solidFill>
                  <a:srgbClr val="FFFFFF"/>
                </a:solidFill>
                <a:effectLst/>
                <a:latin typeface="Trebuchet MS" charset="0"/>
                <a:ea typeface="ＭＳ ゴシック" charset="-128"/>
                <a:cs typeface="Times New Roman" charset="0"/>
              </a:rPr>
              <a:t>Consultants:		</a:t>
            </a:r>
            <a:r>
              <a:rPr lang="en-US" sz="2800" b="1" dirty="0" smtClean="0">
                <a:solidFill>
                  <a:srgbClr val="FFFFFF"/>
                </a:solidFill>
                <a:effectLst/>
                <a:latin typeface="Trebuchet MS" charset="0"/>
                <a:ea typeface="ＭＳ ゴシック" charset="-128"/>
                <a:cs typeface="Times New Roman" charset="0"/>
              </a:rPr>
              <a:t>Partners</a:t>
            </a:r>
            <a:r>
              <a:rPr lang="en-US" sz="2800" b="1" dirty="0">
                <a:solidFill>
                  <a:srgbClr val="FFFFFF"/>
                </a:solidFill>
                <a:effectLst/>
                <a:latin typeface="Trebuchet MS" charset="0"/>
                <a:ea typeface="ＭＳ ゴシック" charset="-128"/>
                <a:cs typeface="Times New Roman" charset="0"/>
              </a:rPr>
              <a:t>:</a:t>
            </a:r>
          </a:p>
        </p:txBody>
      </p:sp>
      <p:sp>
        <p:nvSpPr>
          <p:cNvPr id="8" name="Text Box 91"/>
          <p:cNvSpPr txBox="1">
            <a:spLocks noChangeArrowheads="1"/>
          </p:cNvSpPr>
          <p:nvPr/>
        </p:nvSpPr>
        <p:spPr bwMode="auto">
          <a:xfrm>
            <a:off x="4826000" y="3423285"/>
            <a:ext cx="2349500" cy="939800"/>
          </a:xfrm>
          <a:prstGeom prst="rect">
            <a:avLst/>
          </a:prstGeom>
          <a:noFill/>
          <a:ln>
            <a:noFill/>
          </a:ln>
          <a:extLst>
            <a:ext uri="{FAA26D3D-D897-4be2-8F04-BA451C77F1D7}">
              <ma14:placeholderFlag xmlns:ma14="http://schemas.microsoft.com/office/mac/drawingml/2011/main"/>
            </a:ext>
            <a:ext uri="{909E8E84-426E-40dd-AFC4-6F175D3DCCD1}">
              <a14:hiddenFill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solidFill>
                  <a:srgbClr val="FFFFFF"/>
                </a:solidFill>
              </a14:hiddenFill>
            </a:ext>
            <a:ext uri="{91240B29-F687-4f45-9708-019B960494DF}">
              <a14:hiddenLine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w="9525">
                <a:solidFill>
                  <a:srgbClr val="000000"/>
                </a:solidFill>
                <a:miter lim="800000"/>
                <a:headEnd/>
                <a:tailEnd/>
              </a14:hiddenLine>
            </a:ext>
          </a:extLst>
        </p:spPr>
        <p:txBody>
          <a:bodyPr rot="0" vert="horz" wrap="square" lIns="91440" tIns="0" rIns="91440" bIns="0" anchor="t" anchorCtr="0" upright="1">
            <a:noAutofit/>
          </a:bodyPr>
          <a:lstStyle/>
          <a:p>
            <a:pPr marL="0" marR="0" algn="l">
              <a:spcBef>
                <a:spcPts val="0"/>
              </a:spcBef>
              <a:spcAft>
                <a:spcPts val="0"/>
              </a:spcAft>
            </a:pPr>
            <a:r>
              <a:rPr lang="en-US" sz="900">
                <a:solidFill>
                  <a:srgbClr val="FFFFFF"/>
                </a:solidFill>
                <a:effectLst/>
                <a:latin typeface="Trebuchet MS" charset="0"/>
                <a:ea typeface="ＭＳ ゴシック" charset="-128"/>
                <a:cs typeface="Times New Roman" charset="0"/>
              </a:rPr>
              <a:t> </a:t>
            </a:r>
          </a:p>
        </p:txBody>
      </p:sp>
      <p:sp>
        <p:nvSpPr>
          <p:cNvPr id="10" name="Text Box 172"/>
          <p:cNvSpPr txBox="1"/>
          <p:nvPr/>
        </p:nvSpPr>
        <p:spPr>
          <a:xfrm>
            <a:off x="3886200" y="2880360"/>
            <a:ext cx="4718154" cy="32004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rtl="0">
              <a:spcBef>
                <a:spcPts val="0"/>
              </a:spcBef>
              <a:spcAft>
                <a:spcPts val="0"/>
              </a:spcAft>
              <a:buFont typeface="Arial" charset="0"/>
              <a:buChar char="•"/>
            </a:pPr>
            <a:r>
              <a:rPr lang="en-US" sz="2000" dirty="0">
                <a:solidFill>
                  <a:srgbClr val="FFFFFF"/>
                </a:solidFill>
                <a:effectLst/>
                <a:ea typeface="ＭＳ ゴシック" charset="-128"/>
                <a:cs typeface="Times New Roman" charset="0"/>
              </a:rPr>
              <a:t>Hendricks County Economic Development </a:t>
            </a:r>
            <a:r>
              <a:rPr lang="en-US" sz="2000" dirty="0" smtClean="0">
                <a:solidFill>
                  <a:srgbClr val="FFFFFF"/>
                </a:solidFill>
                <a:effectLst/>
                <a:ea typeface="ＭＳ ゴシック" charset="-128"/>
                <a:cs typeface="Times New Roman" charset="0"/>
              </a:rPr>
              <a:t>Partnership</a:t>
            </a:r>
            <a:endParaRPr lang="en-US" sz="2000" dirty="0">
              <a:effectLst/>
              <a:ea typeface="ＭＳ ゴシック" charset="-128"/>
              <a:cs typeface="Times New Roman" charset="0"/>
            </a:endParaRPr>
          </a:p>
          <a:p>
            <a:pPr marL="342900" marR="0" lvl="0" indent="-342900">
              <a:spcBef>
                <a:spcPts val="0"/>
              </a:spcBef>
              <a:spcAft>
                <a:spcPts val="400"/>
              </a:spcAft>
              <a:buFont typeface="Arial" charset="0"/>
              <a:buChar char="•"/>
            </a:pPr>
            <a:r>
              <a:rPr lang="en-US" sz="2000" dirty="0">
                <a:solidFill>
                  <a:srgbClr val="FFFFFF"/>
                </a:solidFill>
                <a:effectLst/>
                <a:ea typeface="ＭＳ ゴシック" charset="-128"/>
                <a:cs typeface="Times New Roman" charset="0"/>
              </a:rPr>
              <a:t>County Sewer Board/TIF </a:t>
            </a:r>
            <a:r>
              <a:rPr lang="en-US" sz="2000" dirty="0" smtClean="0">
                <a:solidFill>
                  <a:srgbClr val="FFFFFF"/>
                </a:solidFill>
                <a:effectLst/>
                <a:ea typeface="ＭＳ ゴシック" charset="-128"/>
                <a:cs typeface="Times New Roman" charset="0"/>
              </a:rPr>
              <a:t>District</a:t>
            </a:r>
            <a:endParaRPr lang="en-US" sz="2000" dirty="0">
              <a:effectLst/>
              <a:ea typeface="ＭＳ ゴシック" charset="-128"/>
              <a:cs typeface="Times New Roman" charset="0"/>
            </a:endParaRPr>
          </a:p>
          <a:p>
            <a:pPr marL="342900" marR="0" lvl="0" indent="-342900">
              <a:spcBef>
                <a:spcPts val="0"/>
              </a:spcBef>
              <a:spcAft>
                <a:spcPts val="400"/>
              </a:spcAft>
              <a:buFont typeface="Arial" charset="0"/>
              <a:buChar char="•"/>
            </a:pPr>
            <a:r>
              <a:rPr lang="en-US" sz="2000" dirty="0" smtClean="0">
                <a:solidFill>
                  <a:srgbClr val="FFFFFF"/>
                </a:solidFill>
                <a:effectLst/>
                <a:ea typeface="ＭＳ ゴシック" charset="-128"/>
                <a:cs typeface="Times New Roman" charset="0"/>
              </a:rPr>
              <a:t>INDOT</a:t>
            </a:r>
            <a:endParaRPr lang="en-US" sz="2000" dirty="0">
              <a:effectLst/>
              <a:ea typeface="ＭＳ ゴシック" charset="-128"/>
              <a:cs typeface="Times New Roman" charset="0"/>
            </a:endParaRPr>
          </a:p>
          <a:p>
            <a:pPr marL="342900" marR="0" lvl="0" indent="-342900">
              <a:spcBef>
                <a:spcPts val="0"/>
              </a:spcBef>
              <a:spcAft>
                <a:spcPts val="400"/>
              </a:spcAft>
              <a:buFont typeface="Arial" charset="0"/>
              <a:buChar char="•"/>
            </a:pPr>
            <a:r>
              <a:rPr lang="en-US" sz="2000" dirty="0">
                <a:solidFill>
                  <a:srgbClr val="FFFFFF"/>
                </a:solidFill>
                <a:effectLst/>
                <a:ea typeface="ＭＳ ゴシック" charset="-128"/>
                <a:cs typeface="Times New Roman" charset="0"/>
              </a:rPr>
              <a:t>Indianapolis </a:t>
            </a:r>
            <a:r>
              <a:rPr lang="en-US" sz="2000" dirty="0" smtClean="0">
                <a:solidFill>
                  <a:srgbClr val="FFFFFF"/>
                </a:solidFill>
                <a:effectLst/>
                <a:ea typeface="ＭＳ ゴシック" charset="-128"/>
                <a:cs typeface="Times New Roman" charset="0"/>
              </a:rPr>
              <a:t>MPO</a:t>
            </a:r>
            <a:endParaRPr lang="en-US" sz="2000" dirty="0">
              <a:effectLst/>
              <a:ea typeface="ＭＳ ゴシック" charset="-128"/>
              <a:cs typeface="Times New Roman" charset="0"/>
            </a:endParaRPr>
          </a:p>
          <a:p>
            <a:pPr marL="342900" marR="0" lvl="0" indent="-342900">
              <a:spcBef>
                <a:spcPts val="0"/>
              </a:spcBef>
              <a:spcAft>
                <a:spcPts val="400"/>
              </a:spcAft>
              <a:buFont typeface="Arial" charset="0"/>
              <a:buChar char="•"/>
            </a:pPr>
            <a:r>
              <a:rPr lang="en-US" sz="2000" dirty="0">
                <a:solidFill>
                  <a:srgbClr val="FFFFFF"/>
                </a:solidFill>
                <a:effectLst/>
                <a:ea typeface="ＭＳ ゴシック" charset="-128"/>
                <a:cs typeface="Times New Roman" charset="0"/>
              </a:rPr>
              <a:t>Morgan County</a:t>
            </a:r>
            <a:endParaRPr lang="en-US" sz="2000" dirty="0">
              <a:effectLst/>
              <a:ea typeface="ＭＳ ゴシック" charset="-128"/>
              <a:cs typeface="Times New Roman" charset="0"/>
            </a:endParaRPr>
          </a:p>
        </p:txBody>
      </p:sp>
      <p:sp>
        <p:nvSpPr>
          <p:cNvPr id="11" name="Text Box 174"/>
          <p:cNvSpPr txBox="1"/>
          <p:nvPr/>
        </p:nvSpPr>
        <p:spPr>
          <a:xfrm>
            <a:off x="822960" y="3566160"/>
            <a:ext cx="2057400" cy="91440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400"/>
              </a:spcAft>
            </a:pPr>
            <a:endParaRPr lang="en-US" sz="1200">
              <a:effectLst/>
              <a:ea typeface="ＭＳ ゴシック" charset="-128"/>
              <a:cs typeface="Times New Roman" charset="0"/>
            </a:endParaRPr>
          </a:p>
        </p:txBody>
      </p:sp>
      <p:sp>
        <p:nvSpPr>
          <p:cNvPr id="12"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1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 y="3215640"/>
            <a:ext cx="2590800" cy="11811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5"/>
          <p:cNvSpPr>
            <a:spLocks noChangeArrowheads="1"/>
          </p:cNvSpPr>
          <p:nvPr/>
        </p:nvSpPr>
        <p:spPr bwMode="auto">
          <a:xfrm>
            <a:off x="0" y="16383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68" y="5011087"/>
            <a:ext cx="1155700" cy="59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955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0"/>
            <a:ext cx="8309793" cy="1044388"/>
          </a:xfrm>
        </p:spPr>
        <p:txBody>
          <a:bodyPr/>
          <a:lstStyle/>
          <a:p>
            <a:r>
              <a:rPr lang="en-US" sz="3200" i="1" dirty="0" smtClean="0"/>
              <a:t>STEERING COMMITTEE -- </a:t>
            </a:r>
            <a:r>
              <a:rPr lang="en-US" sz="2400" smtClean="0"/>
              <a:t>8 open </a:t>
            </a:r>
            <a:r>
              <a:rPr lang="en-US" sz="2400" dirty="0" smtClean="0"/>
              <a:t>meetings</a:t>
            </a:r>
            <a:r>
              <a:rPr lang="en-US" sz="2400" i="1" dirty="0" smtClean="0"/>
              <a:t> </a:t>
            </a:r>
            <a:endParaRPr lang="en-US" sz="2400" dirty="0"/>
          </a:p>
        </p:txBody>
      </p:sp>
      <p:sp>
        <p:nvSpPr>
          <p:cNvPr id="4" name="Text Box 92"/>
          <p:cNvSpPr txBox="1">
            <a:spLocks noChangeArrowheads="1"/>
          </p:cNvSpPr>
          <p:nvPr/>
        </p:nvSpPr>
        <p:spPr bwMode="auto">
          <a:xfrm>
            <a:off x="327645" y="1044388"/>
            <a:ext cx="8514412" cy="5713413"/>
          </a:xfrm>
          <a:prstGeom prst="rect">
            <a:avLst/>
          </a:prstGeom>
          <a:noFill/>
          <a:ln>
            <a:noFill/>
          </a:ln>
          <a:extLst>
            <a:ext uri="{FAA26D3D-D897-4be2-8F04-BA451C77F1D7}">
              <ma14:placeholderFlag xmlns:ma14="http://schemas.microsoft.com/office/mac/drawingml/2011/main"/>
            </a:ext>
            <a:ext uri="{909E8E84-426E-40dd-AFC4-6F175D3DCCD1}">
              <a14:hiddenFill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solidFill>
                  <a:srgbClr val="FFFFFF"/>
                </a:solidFill>
              </a14:hiddenFill>
            </a:ext>
            <a:ext uri="{91240B29-F687-4f45-9708-019B960494DF}">
              <a14:hiddenLine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rot="0" vert="horz" wrap="square" lIns="91440" tIns="0" rIns="91440" bIns="0" anchor="t" anchorCtr="0" upright="1">
            <a:noAutofit/>
          </a:bodyPr>
          <a:lstStyle/>
          <a:p>
            <a:pPr marL="0" marR="0">
              <a:spcBef>
                <a:spcPts val="0"/>
              </a:spcBef>
              <a:spcAft>
                <a:spcPts val="0"/>
              </a:spcAft>
            </a:pPr>
            <a:r>
              <a:rPr lang="en-US" sz="1400" b="1" u="sng" dirty="0">
                <a:solidFill>
                  <a:srgbClr val="FFFFFF"/>
                </a:solidFill>
                <a:effectLst/>
                <a:ea typeface="ＭＳ ゴシック" charset="-128"/>
                <a:cs typeface="Times New Roman" charset="0"/>
              </a:rPr>
              <a:t>Steering Committee Members:</a:t>
            </a:r>
            <a:endParaRPr lang="en-US" sz="1400" b="1" u="sng" dirty="0">
              <a:solidFill>
                <a:srgbClr val="3472BA"/>
              </a:solidFill>
              <a:effectLst/>
              <a:ea typeface="ＭＳ ゴシック" charset="-128"/>
              <a:cs typeface="Times New Roman" charset="0"/>
            </a:endParaRPr>
          </a:p>
          <a:p>
            <a:r>
              <a:rPr lang="en-US" sz="1400" dirty="0">
                <a:solidFill>
                  <a:srgbClr val="FFFFFF"/>
                </a:solidFill>
                <a:effectLst/>
              </a:rPr>
              <a:t>John Ayers, Hendricks County Engineer </a:t>
            </a:r>
            <a:endParaRPr lang="en-US" sz="1400" dirty="0">
              <a:effectLst/>
            </a:endParaRPr>
          </a:p>
          <a:p>
            <a:r>
              <a:rPr lang="en-US" sz="1400" dirty="0">
                <a:solidFill>
                  <a:srgbClr val="FFFFFF"/>
                </a:solidFill>
                <a:effectLst/>
              </a:rPr>
              <a:t>Jim </a:t>
            </a:r>
            <a:r>
              <a:rPr lang="en-US" sz="1400" dirty="0" err="1">
                <a:solidFill>
                  <a:srgbClr val="FFFFFF"/>
                </a:solidFill>
                <a:effectLst/>
              </a:rPr>
              <a:t>Diagostino</a:t>
            </a:r>
            <a:r>
              <a:rPr lang="en-US" sz="1400" dirty="0">
                <a:solidFill>
                  <a:srgbClr val="FFFFFF"/>
                </a:solidFill>
                <a:effectLst/>
              </a:rPr>
              <a:t>, Superintendent, Mill Creek Community School Corporation</a:t>
            </a:r>
            <a:endParaRPr lang="en-US" sz="1400" dirty="0">
              <a:effectLst/>
            </a:endParaRPr>
          </a:p>
          <a:p>
            <a:r>
              <a:rPr lang="en-US" sz="1400" dirty="0">
                <a:solidFill>
                  <a:srgbClr val="FFFFFF"/>
                </a:solidFill>
                <a:effectLst/>
              </a:rPr>
              <a:t>Peter Flynn, Morgan County Representative</a:t>
            </a:r>
            <a:endParaRPr lang="en-US" sz="1400" dirty="0">
              <a:effectLst/>
            </a:endParaRPr>
          </a:p>
          <a:p>
            <a:r>
              <a:rPr lang="en-US" sz="1400" dirty="0">
                <a:solidFill>
                  <a:srgbClr val="FFFFFF"/>
                </a:solidFill>
                <a:effectLst/>
              </a:rPr>
              <a:t>John Hall, Developer and Property Owner</a:t>
            </a:r>
            <a:endParaRPr lang="en-US" sz="1400" dirty="0">
              <a:effectLst/>
            </a:endParaRPr>
          </a:p>
          <a:p>
            <a:r>
              <a:rPr lang="en-US" sz="1400" dirty="0" err="1">
                <a:solidFill>
                  <a:srgbClr val="FFFFFF"/>
                </a:solidFill>
                <a:effectLst/>
              </a:rPr>
              <a:t>Cinda</a:t>
            </a:r>
            <a:r>
              <a:rPr lang="en-US" sz="1400" dirty="0">
                <a:solidFill>
                  <a:srgbClr val="FFFFFF"/>
                </a:solidFill>
                <a:effectLst/>
              </a:rPr>
              <a:t> Kelley, Former Executive Director, HC Economic Development Partnership</a:t>
            </a:r>
            <a:endParaRPr lang="en-US" sz="1400" dirty="0">
              <a:effectLst/>
            </a:endParaRPr>
          </a:p>
          <a:p>
            <a:r>
              <a:rPr lang="en-US" sz="1400" dirty="0">
                <a:solidFill>
                  <a:srgbClr val="FFFFFF"/>
                </a:solidFill>
                <a:effectLst/>
              </a:rPr>
              <a:t>Paul Kite, Developer and Property Owner</a:t>
            </a:r>
            <a:endParaRPr lang="en-US" sz="1400" dirty="0">
              <a:effectLst/>
            </a:endParaRPr>
          </a:p>
          <a:p>
            <a:r>
              <a:rPr lang="en-US" sz="1400" dirty="0">
                <a:solidFill>
                  <a:srgbClr val="FFFFFF"/>
                </a:solidFill>
                <a:effectLst/>
              </a:rPr>
              <a:t>Paul Miner, Hendricks County Resident</a:t>
            </a:r>
            <a:endParaRPr lang="en-US" sz="1400" dirty="0">
              <a:effectLst/>
            </a:endParaRPr>
          </a:p>
          <a:p>
            <a:r>
              <a:rPr lang="en-US" sz="1400" dirty="0">
                <a:solidFill>
                  <a:srgbClr val="FFFFFF"/>
                </a:solidFill>
                <a:effectLst/>
              </a:rPr>
              <a:t>Robert Montgomery, Technical Services Director, INDOT Crawfordsville District</a:t>
            </a:r>
            <a:endParaRPr lang="en-US" sz="1400" dirty="0">
              <a:effectLst/>
            </a:endParaRPr>
          </a:p>
          <a:p>
            <a:r>
              <a:rPr lang="en-US" sz="1400" dirty="0">
                <a:solidFill>
                  <a:srgbClr val="FFFFFF"/>
                </a:solidFill>
                <a:effectLst/>
              </a:rPr>
              <a:t>Ron Myers, Liberty Township Trustee</a:t>
            </a:r>
            <a:endParaRPr lang="en-US" sz="1400" dirty="0">
              <a:effectLst/>
            </a:endParaRPr>
          </a:p>
          <a:p>
            <a:r>
              <a:rPr lang="en-US" sz="1400" dirty="0">
                <a:solidFill>
                  <a:srgbClr val="FFFFFF"/>
                </a:solidFill>
                <a:effectLst/>
              </a:rPr>
              <a:t>Jeff </a:t>
            </a:r>
            <a:r>
              <a:rPr lang="en-US" sz="1400" dirty="0" err="1">
                <a:solidFill>
                  <a:srgbClr val="FFFFFF"/>
                </a:solidFill>
                <a:effectLst/>
              </a:rPr>
              <a:t>Pipkin</a:t>
            </a:r>
            <a:r>
              <a:rPr lang="en-US" sz="1400" dirty="0">
                <a:solidFill>
                  <a:srgbClr val="FFFFFF"/>
                </a:solidFill>
                <a:effectLst/>
              </a:rPr>
              <a:t> Interim Executive Director, HC Economic Development Partnership</a:t>
            </a:r>
            <a:endParaRPr lang="en-US" sz="1400" dirty="0">
              <a:effectLst/>
            </a:endParaRPr>
          </a:p>
          <a:p>
            <a:r>
              <a:rPr lang="en-US" sz="1400" dirty="0">
                <a:solidFill>
                  <a:srgbClr val="FFFFFF"/>
                </a:solidFill>
                <a:effectLst/>
              </a:rPr>
              <a:t>Angie Tilton, Purdue Extension Educator</a:t>
            </a:r>
            <a:endParaRPr lang="en-US" sz="1400" dirty="0">
              <a:effectLst/>
            </a:endParaRPr>
          </a:p>
          <a:p>
            <a:r>
              <a:rPr lang="en-US" sz="1400" dirty="0">
                <a:solidFill>
                  <a:srgbClr val="FFFFFF"/>
                </a:solidFill>
                <a:effectLst/>
              </a:rPr>
              <a:t>Brad Whicker, Hendricks County Plan Commission President</a:t>
            </a:r>
            <a:endParaRPr lang="en-US" sz="1400" dirty="0">
              <a:effectLst/>
            </a:endParaRPr>
          </a:p>
          <a:p>
            <a:pPr marL="0" marR="0">
              <a:spcBef>
                <a:spcPts val="0"/>
              </a:spcBef>
              <a:spcAft>
                <a:spcPts val="400"/>
              </a:spcAft>
            </a:pPr>
            <a:r>
              <a:rPr lang="en-US" sz="1200" u="none" strike="noStrike" dirty="0">
                <a:solidFill>
                  <a:srgbClr val="FFFFFF"/>
                </a:solidFill>
                <a:effectLst/>
                <a:ea typeface="ＭＳ ゴシック" charset="-128"/>
                <a:cs typeface="Times New Roman" charset="0"/>
              </a:rPr>
              <a:t> </a:t>
            </a:r>
            <a:endParaRPr lang="en-US" sz="1200" dirty="0">
              <a:effectLst/>
              <a:ea typeface="ＭＳ ゴシック" charset="-128"/>
              <a:cs typeface="Times New Roman" charset="0"/>
            </a:endParaRPr>
          </a:p>
          <a:p>
            <a:pPr marL="0" marR="0">
              <a:spcBef>
                <a:spcPts val="0"/>
              </a:spcBef>
              <a:spcAft>
                <a:spcPts val="400"/>
              </a:spcAft>
            </a:pPr>
            <a:r>
              <a:rPr lang="en-US" sz="1400" b="1" dirty="0">
                <a:solidFill>
                  <a:srgbClr val="FFFFFF"/>
                </a:solidFill>
                <a:effectLst/>
                <a:ea typeface="ＭＳ ゴシック" charset="-128"/>
                <a:cs typeface="Times New Roman" charset="0"/>
              </a:rPr>
              <a:t>Special Thanks:</a:t>
            </a:r>
            <a:r>
              <a:rPr lang="en-US" sz="1200" dirty="0">
                <a:solidFill>
                  <a:srgbClr val="FFFFFF"/>
                </a:solidFill>
                <a:effectLst/>
                <a:ea typeface="ＭＳ ゴシック" charset="-128"/>
                <a:cs typeface="Times New Roman" charset="0"/>
              </a:rPr>
              <a:t> 					</a:t>
            </a:r>
            <a:r>
              <a:rPr lang="en-US" sz="1400" b="1" dirty="0">
                <a:solidFill>
                  <a:srgbClr val="FFFFFF"/>
                </a:solidFill>
                <a:effectLst/>
                <a:ea typeface="ＭＳ ゴシック" charset="-128"/>
                <a:cs typeface="Times New Roman" charset="0"/>
              </a:rPr>
              <a:t>Interested Residents:</a:t>
            </a:r>
            <a:endParaRPr lang="en-US" sz="1200" dirty="0">
              <a:effectLst/>
              <a:ea typeface="ＭＳ ゴシック" charset="-128"/>
              <a:cs typeface="Times New Roman" charset="0"/>
            </a:endParaRPr>
          </a:p>
          <a:p>
            <a:r>
              <a:rPr lang="en-US" sz="1100" dirty="0">
                <a:solidFill>
                  <a:srgbClr val="FFFFFF"/>
                </a:solidFill>
                <a:effectLst/>
              </a:rPr>
              <a:t>Jeff Banning, Banning Engineering</a:t>
            </a:r>
            <a:r>
              <a:rPr lang="en-US" dirty="0">
                <a:solidFill>
                  <a:srgbClr val="FFFFFF"/>
                </a:solidFill>
                <a:effectLst/>
              </a:rPr>
              <a:t> 			</a:t>
            </a:r>
            <a:r>
              <a:rPr lang="en-US" dirty="0" smtClean="0">
                <a:solidFill>
                  <a:srgbClr val="FFFFFF"/>
                </a:solidFill>
                <a:effectLst/>
              </a:rPr>
              <a:t>	</a:t>
            </a:r>
            <a:r>
              <a:rPr lang="en-US" sz="1100" dirty="0" smtClean="0">
                <a:solidFill>
                  <a:srgbClr val="FFFFFF"/>
                </a:solidFill>
                <a:effectLst/>
              </a:rPr>
              <a:t>Steve </a:t>
            </a:r>
            <a:r>
              <a:rPr lang="en-US" sz="1100" dirty="0" err="1">
                <a:solidFill>
                  <a:srgbClr val="FFFFFF"/>
                </a:solidFill>
                <a:effectLst/>
              </a:rPr>
              <a:t>Blunk</a:t>
            </a:r>
            <a:endParaRPr lang="en-US" dirty="0">
              <a:effectLst/>
            </a:endParaRPr>
          </a:p>
          <a:p>
            <a:r>
              <a:rPr lang="en-US" sz="1100" dirty="0">
                <a:solidFill>
                  <a:srgbClr val="FFFFFF"/>
                </a:solidFill>
                <a:effectLst/>
              </a:rPr>
              <a:t>Andy </a:t>
            </a:r>
            <a:r>
              <a:rPr lang="en-US" sz="1100" dirty="0" err="1">
                <a:solidFill>
                  <a:srgbClr val="FFFFFF"/>
                </a:solidFill>
                <a:effectLst/>
              </a:rPr>
              <a:t>Kult</a:t>
            </a:r>
            <a:r>
              <a:rPr lang="en-US" sz="1100" dirty="0">
                <a:solidFill>
                  <a:srgbClr val="FFFFFF"/>
                </a:solidFill>
                <a:effectLst/>
              </a:rPr>
              <a:t>, Comer Law Office				</a:t>
            </a:r>
            <a:r>
              <a:rPr lang="en-US" sz="1100" dirty="0" smtClean="0">
                <a:solidFill>
                  <a:srgbClr val="FFFFFF"/>
                </a:solidFill>
                <a:effectLst/>
              </a:rPr>
              <a:t>	Bob </a:t>
            </a:r>
            <a:r>
              <a:rPr lang="en-US" sz="1100" dirty="0">
                <a:solidFill>
                  <a:srgbClr val="FFFFFF"/>
                </a:solidFill>
                <a:effectLst/>
              </a:rPr>
              <a:t>Christian</a:t>
            </a:r>
            <a:endParaRPr lang="en-US" dirty="0">
              <a:effectLst/>
            </a:endParaRPr>
          </a:p>
          <a:p>
            <a:r>
              <a:rPr lang="en-US" sz="1100" dirty="0">
                <a:solidFill>
                  <a:srgbClr val="FFFFFF"/>
                </a:solidFill>
                <a:effectLst/>
              </a:rPr>
              <a:t>Jerry </a:t>
            </a:r>
            <a:r>
              <a:rPr lang="en-US" sz="1100" dirty="0" err="1">
                <a:solidFill>
                  <a:srgbClr val="FFFFFF"/>
                </a:solidFill>
                <a:effectLst/>
              </a:rPr>
              <a:t>Vornholt</a:t>
            </a:r>
            <a:r>
              <a:rPr lang="en-US" sz="1100" dirty="0">
                <a:solidFill>
                  <a:srgbClr val="FFFFFF"/>
                </a:solidFill>
                <a:effectLst/>
              </a:rPr>
              <a:t>, </a:t>
            </a:r>
            <a:r>
              <a:rPr lang="en-US" sz="1100" dirty="0" err="1">
                <a:solidFill>
                  <a:srgbClr val="FFFFFF"/>
                </a:solidFill>
                <a:effectLst/>
              </a:rPr>
              <a:t>Vornholt</a:t>
            </a:r>
            <a:r>
              <a:rPr lang="en-US" sz="1100" dirty="0">
                <a:solidFill>
                  <a:srgbClr val="FFFFFF"/>
                </a:solidFill>
                <a:effectLst/>
              </a:rPr>
              <a:t> &amp; Associates		</a:t>
            </a:r>
            <a:r>
              <a:rPr lang="en-US" sz="1100" dirty="0" smtClean="0">
                <a:solidFill>
                  <a:srgbClr val="FFFFFF"/>
                </a:solidFill>
                <a:effectLst/>
              </a:rPr>
              <a:t>		John </a:t>
            </a:r>
            <a:r>
              <a:rPr lang="en-US" sz="1100" dirty="0" err="1">
                <a:solidFill>
                  <a:srgbClr val="FFFFFF"/>
                </a:solidFill>
                <a:effectLst/>
              </a:rPr>
              <a:t>Ditmer</a:t>
            </a:r>
            <a:endParaRPr lang="en-US" dirty="0">
              <a:effectLst/>
            </a:endParaRPr>
          </a:p>
          <a:p>
            <a:r>
              <a:rPr lang="en-US" sz="1100" dirty="0">
                <a:solidFill>
                  <a:srgbClr val="FFFFFF"/>
                </a:solidFill>
                <a:effectLst/>
              </a:rPr>
              <a:t>						</a:t>
            </a:r>
            <a:r>
              <a:rPr lang="en-US" sz="1100" dirty="0" smtClean="0">
                <a:solidFill>
                  <a:srgbClr val="FFFFFF"/>
                </a:solidFill>
                <a:effectLst/>
              </a:rPr>
              <a:t>Karl </a:t>
            </a:r>
            <a:r>
              <a:rPr lang="en-US" sz="1100" dirty="0" err="1">
                <a:solidFill>
                  <a:srgbClr val="FFFFFF"/>
                </a:solidFill>
                <a:effectLst/>
              </a:rPr>
              <a:t>Kehrein</a:t>
            </a:r>
            <a:endParaRPr lang="en-US" dirty="0">
              <a:effectLst/>
            </a:endParaRPr>
          </a:p>
          <a:p>
            <a:r>
              <a:rPr lang="en-US" sz="1100" dirty="0">
                <a:solidFill>
                  <a:srgbClr val="FFFFFF"/>
                </a:solidFill>
                <a:effectLst/>
              </a:rPr>
              <a:t>						</a:t>
            </a:r>
            <a:r>
              <a:rPr lang="en-US" sz="1100" dirty="0" smtClean="0">
                <a:solidFill>
                  <a:srgbClr val="FFFFFF"/>
                </a:solidFill>
                <a:effectLst/>
              </a:rPr>
              <a:t>Ramona </a:t>
            </a:r>
            <a:r>
              <a:rPr lang="en-US" sz="1100" dirty="0">
                <a:solidFill>
                  <a:srgbClr val="FFFFFF"/>
                </a:solidFill>
                <a:effectLst/>
              </a:rPr>
              <a:t>Leopard</a:t>
            </a:r>
            <a:endParaRPr lang="en-US" dirty="0">
              <a:effectLst/>
            </a:endParaRPr>
          </a:p>
          <a:p>
            <a:r>
              <a:rPr lang="en-US" sz="1100" dirty="0">
                <a:solidFill>
                  <a:srgbClr val="FFFFFF"/>
                </a:solidFill>
                <a:effectLst/>
              </a:rPr>
              <a:t> </a:t>
            </a:r>
            <a:endParaRPr lang="en-US" dirty="0">
              <a:effectLst/>
            </a:endParaRPr>
          </a:p>
          <a:p>
            <a:r>
              <a:rPr lang="en-US" sz="800" b="1" dirty="0">
                <a:solidFill>
                  <a:srgbClr val="FFFFFF"/>
                </a:solidFill>
                <a:effectLst/>
              </a:rPr>
              <a:t> </a:t>
            </a:r>
            <a:endParaRPr lang="en-US" sz="800" dirty="0">
              <a:effectLst/>
            </a:endParaRPr>
          </a:p>
          <a:p>
            <a:r>
              <a:rPr lang="en-US" sz="1400" b="1" dirty="0">
                <a:solidFill>
                  <a:srgbClr val="FFFFFF"/>
                </a:solidFill>
                <a:effectLst/>
              </a:rPr>
              <a:t>Hendricks County Department of Planning &amp; Building Planning Staff:</a:t>
            </a:r>
            <a:endParaRPr lang="en-US" dirty="0">
              <a:effectLst/>
            </a:endParaRPr>
          </a:p>
          <a:p>
            <a:r>
              <a:rPr lang="en-US" sz="1100" dirty="0">
                <a:solidFill>
                  <a:srgbClr val="FFFFFF"/>
                </a:solidFill>
                <a:effectLst/>
              </a:rPr>
              <a:t>Don F. Reitz, AICP, Director				Nicholas Hufford			</a:t>
            </a:r>
            <a:endParaRPr lang="en-US" dirty="0">
              <a:effectLst/>
            </a:endParaRPr>
          </a:p>
          <a:p>
            <a:r>
              <a:rPr lang="en-US" sz="1100" dirty="0" err="1">
                <a:solidFill>
                  <a:srgbClr val="FFFFFF"/>
                </a:solidFill>
                <a:effectLst/>
              </a:rPr>
              <a:t>Lesa</a:t>
            </a:r>
            <a:r>
              <a:rPr lang="en-US" sz="1100" dirty="0">
                <a:solidFill>
                  <a:srgbClr val="FFFFFF"/>
                </a:solidFill>
                <a:effectLst/>
              </a:rPr>
              <a:t> </a:t>
            </a:r>
            <a:r>
              <a:rPr lang="en-US" sz="1100" dirty="0" err="1">
                <a:solidFill>
                  <a:srgbClr val="FFFFFF"/>
                </a:solidFill>
                <a:effectLst/>
              </a:rPr>
              <a:t>Ternet</a:t>
            </a:r>
            <a:r>
              <a:rPr lang="en-US" sz="1100" dirty="0">
                <a:solidFill>
                  <a:srgbClr val="FFFFFF"/>
                </a:solidFill>
                <a:effectLst/>
              </a:rPr>
              <a:t> 					</a:t>
            </a:r>
            <a:r>
              <a:rPr lang="en-US" sz="1100" dirty="0" smtClean="0">
                <a:solidFill>
                  <a:srgbClr val="FFFFFF"/>
                </a:solidFill>
                <a:effectLst/>
              </a:rPr>
              <a:t>Dan </a:t>
            </a:r>
            <a:r>
              <a:rPr lang="en-US" sz="1100" dirty="0">
                <a:solidFill>
                  <a:srgbClr val="FFFFFF"/>
                </a:solidFill>
                <a:effectLst/>
              </a:rPr>
              <a:t>Walker, AICP</a:t>
            </a:r>
            <a:endParaRPr lang="en-US" dirty="0">
              <a:effectLst/>
            </a:endParaRPr>
          </a:p>
          <a:p>
            <a:r>
              <a:rPr lang="en-US" sz="1100" dirty="0">
                <a:solidFill>
                  <a:srgbClr val="FFFFFF"/>
                </a:solidFill>
                <a:effectLst/>
              </a:rPr>
              <a:t>Owen Young								</a:t>
            </a:r>
            <a:endParaRPr lang="en-US" dirty="0">
              <a:effectLst/>
            </a:endParaRPr>
          </a:p>
          <a:p>
            <a:pPr marL="0" marR="0">
              <a:spcBef>
                <a:spcPts val="0"/>
              </a:spcBef>
              <a:spcAft>
                <a:spcPts val="400"/>
              </a:spcAft>
            </a:pPr>
            <a:r>
              <a:rPr lang="en-US" sz="1100" dirty="0">
                <a:solidFill>
                  <a:srgbClr val="FFFFFF"/>
                </a:solidFill>
                <a:effectLst/>
                <a:ea typeface="ＭＳ ゴシック" charset="-128"/>
                <a:cs typeface="Times New Roman" charset="0"/>
              </a:rPr>
              <a:t> </a:t>
            </a:r>
            <a:endParaRPr lang="en-US" sz="1200" dirty="0">
              <a:effectLst/>
              <a:ea typeface="ＭＳ ゴシック" charset="-128"/>
              <a:cs typeface="Times New Roman" charset="0"/>
            </a:endParaRPr>
          </a:p>
          <a:p>
            <a:pPr marL="0" marR="0">
              <a:spcBef>
                <a:spcPts val="0"/>
              </a:spcBef>
              <a:spcAft>
                <a:spcPts val="0"/>
              </a:spcAft>
            </a:pPr>
            <a:r>
              <a:rPr lang="en-US" sz="1000" dirty="0">
                <a:solidFill>
                  <a:srgbClr val="FFFFFF"/>
                </a:solidFill>
                <a:effectLst/>
                <a:ea typeface="ＭＳ ゴシック" charset="-128"/>
                <a:cs typeface="Times New Roman" charset="0"/>
              </a:rPr>
              <a:t> </a:t>
            </a:r>
            <a:endParaRPr lang="en-US" sz="1400" dirty="0">
              <a:solidFill>
                <a:srgbClr val="3472BA"/>
              </a:solidFill>
              <a:effectLst/>
              <a:ea typeface="ＭＳ ゴシック" charset="-128"/>
              <a:cs typeface="Times New Roman" charset="0"/>
            </a:endParaRPr>
          </a:p>
        </p:txBody>
      </p:sp>
    </p:spTree>
    <p:extLst>
      <p:ext uri="{BB962C8B-B14F-4D97-AF65-F5344CB8AC3E}">
        <p14:creationId xmlns:p14="http://schemas.microsoft.com/office/powerpoint/2010/main" val="789287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29" y="381000"/>
            <a:ext cx="7796022" cy="1044388"/>
          </a:xfrm>
        </p:spPr>
        <p:txBody>
          <a:bodyPr/>
          <a:lstStyle/>
          <a:p>
            <a:r>
              <a:rPr lang="en-US" smtClean="0"/>
              <a:t>Public Updates</a:t>
            </a:r>
            <a:endParaRPr lang="en-US" dirty="0"/>
          </a:p>
        </p:txBody>
      </p:sp>
      <p:sp>
        <p:nvSpPr>
          <p:cNvPr id="3" name="Content Placeholder 2"/>
          <p:cNvSpPr>
            <a:spLocks noGrp="1"/>
          </p:cNvSpPr>
          <p:nvPr>
            <p:ph idx="1"/>
          </p:nvPr>
        </p:nvSpPr>
        <p:spPr>
          <a:xfrm>
            <a:off x="779463" y="1828800"/>
            <a:ext cx="3212747" cy="4208930"/>
          </a:xfrm>
        </p:spPr>
        <p:txBody>
          <a:bodyPr>
            <a:noAutofit/>
          </a:bodyPr>
          <a:lstStyle/>
          <a:p>
            <a:pPr lvl="0"/>
            <a:r>
              <a:rPr lang="en-US" sz="2400" i="1" dirty="0" smtClean="0"/>
              <a:t>COUNTY WEBSITE </a:t>
            </a:r>
          </a:p>
          <a:p>
            <a:pPr lvl="0"/>
            <a:r>
              <a:rPr lang="en-US" sz="2400" i="1" dirty="0" smtClean="0"/>
              <a:t>NEWSLETTER</a:t>
            </a:r>
            <a:endParaRPr lang="en-US" sz="2400" dirty="0"/>
          </a:p>
        </p:txBody>
      </p:sp>
      <p:pic>
        <p:nvPicPr>
          <p:cNvPr id="4" name="Picture 3"/>
          <p:cNvPicPr>
            <a:picLocks noChangeAspect="1"/>
          </p:cNvPicPr>
          <p:nvPr/>
        </p:nvPicPr>
        <p:blipFill>
          <a:blip r:embed="rId2"/>
          <a:stretch>
            <a:fillRect/>
          </a:stretch>
        </p:blipFill>
        <p:spPr>
          <a:xfrm>
            <a:off x="3992210" y="194872"/>
            <a:ext cx="5151789" cy="6663128"/>
          </a:xfrm>
          <a:prstGeom prst="rect">
            <a:avLst/>
          </a:prstGeom>
        </p:spPr>
      </p:pic>
    </p:spTree>
    <p:extLst>
      <p:ext uri="{BB962C8B-B14F-4D97-AF65-F5344CB8AC3E}">
        <p14:creationId xmlns:p14="http://schemas.microsoft.com/office/powerpoint/2010/main" val="1415268925"/>
      </p:ext>
    </p:extLst>
  </p:cSld>
  <p:clrMapOvr>
    <a:masterClrMapping/>
  </p:clrMapOvr>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3640</TotalTime>
  <Words>4250</Words>
  <Application>Microsoft Macintosh PowerPoint</Application>
  <PresentationFormat>On-screen Show (4:3)</PresentationFormat>
  <Paragraphs>703</Paragraphs>
  <Slides>69</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69</vt:i4>
      </vt:variant>
    </vt:vector>
  </HeadingPairs>
  <TitlesOfParts>
    <vt:vector size="83" baseType="lpstr">
      <vt:lpstr>Calibri</vt:lpstr>
      <vt:lpstr>Century Gothic</vt:lpstr>
      <vt:lpstr>Courier New</vt:lpstr>
      <vt:lpstr>ＭＳ ゴシック</vt:lpstr>
      <vt:lpstr>ＭＳ 明朝</vt:lpstr>
      <vt:lpstr>SMFont</vt:lpstr>
      <vt:lpstr>Times</vt:lpstr>
      <vt:lpstr>Times New Roman</vt:lpstr>
      <vt:lpstr>Trebuchet MS</vt:lpstr>
      <vt:lpstr>Verdana</vt:lpstr>
      <vt:lpstr>Wingdings</vt:lpstr>
      <vt:lpstr>Wingdings 2</vt:lpstr>
      <vt:lpstr>Arial</vt:lpstr>
      <vt:lpstr>Revolution</vt:lpstr>
      <vt:lpstr>SR 39 Gateway Corridor Plan Hendricks County APC Public Hearing</vt:lpstr>
      <vt:lpstr>Planning Area</vt:lpstr>
      <vt:lpstr>Why is this plan needed?</vt:lpstr>
      <vt:lpstr>Plan Scope</vt:lpstr>
      <vt:lpstr>How did steering committee develop this plan?</vt:lpstr>
      <vt:lpstr>Planning Process Status</vt:lpstr>
      <vt:lpstr>Hendricks County  SR 39 Gateway Corridor Plan</vt:lpstr>
      <vt:lpstr>STEERING COMMITTEE -- 8 open meetings </vt:lpstr>
      <vt:lpstr>Public Updates</vt:lpstr>
      <vt:lpstr>Public Input</vt:lpstr>
      <vt:lpstr>Community Survey Results</vt:lpstr>
      <vt:lpstr>Community Survey Results</vt:lpstr>
      <vt:lpstr>Background</vt:lpstr>
      <vt:lpstr>Background Economic &amp; Demographic Data</vt:lpstr>
      <vt:lpstr>Background Economic &amp; Demographic Data</vt:lpstr>
      <vt:lpstr>Resources (see Appendix B of Plan for full list)</vt:lpstr>
      <vt:lpstr>PowerPoint Presentation</vt:lpstr>
      <vt:lpstr>2006 County Comprehensive Plan</vt:lpstr>
      <vt:lpstr>County’s Vision for the Future</vt:lpstr>
      <vt:lpstr>Community Survey Results</vt:lpstr>
      <vt:lpstr>Community Survey Results</vt:lpstr>
      <vt:lpstr>Community Survey Results</vt:lpstr>
      <vt:lpstr>Economic Development</vt:lpstr>
      <vt:lpstr>Ball State Economist on State of ED </vt:lpstr>
      <vt:lpstr>Community Survey Results</vt:lpstr>
      <vt:lpstr>Consultant’s SR 39 Findings by Area</vt:lpstr>
      <vt:lpstr>Consultant’s Findings</vt:lpstr>
      <vt:lpstr>Basic Employer Targets</vt:lpstr>
      <vt:lpstr>Basic Employer Targets -- Manufacturing Supercluster</vt:lpstr>
      <vt:lpstr>Basic Employer Targets –  Business &amp; Financial Services</vt:lpstr>
      <vt:lpstr>Transportation</vt:lpstr>
      <vt:lpstr>INDOT Plans (may be unfunded, unscheduled)</vt:lpstr>
      <vt:lpstr>Survey Results -- Transportation</vt:lpstr>
      <vt:lpstr>Community Survey Results</vt:lpstr>
      <vt:lpstr>Transportation Recommendations</vt:lpstr>
      <vt:lpstr>Land Use &amp; Utilities</vt:lpstr>
      <vt:lpstr>Utility Services</vt:lpstr>
      <vt:lpstr>Utility Recommendations</vt:lpstr>
      <vt:lpstr>Land Use Character</vt:lpstr>
      <vt:lpstr>Community Survey – Land Use</vt:lpstr>
      <vt:lpstr>Community Survey Results</vt:lpstr>
      <vt:lpstr>Community Survey Results</vt:lpstr>
      <vt:lpstr>Community Survey Results</vt:lpstr>
      <vt:lpstr>Community Survey Results</vt:lpstr>
      <vt:lpstr>Community Survey Results</vt:lpstr>
      <vt:lpstr>Plainfield’s New Plan</vt:lpstr>
      <vt:lpstr>Morgan County’s Plan</vt:lpstr>
      <vt:lpstr>2006 Comprehensive Plan Recs </vt:lpstr>
      <vt:lpstr>Corridor Planning Area  North End – Belleville/US 40</vt:lpstr>
      <vt:lpstr>North Corridor Planning Area  Future Land Use Recommendation</vt:lpstr>
      <vt:lpstr>Corridor Planning Area Central Area - </vt:lpstr>
      <vt:lpstr>Central Corridor Planning Area  Future Land Use Recommendation</vt:lpstr>
      <vt:lpstr>Corridor Planning Area South End – Interchange Area</vt:lpstr>
      <vt:lpstr>South Corridor Planning Area  Future Land Use Recommendations</vt:lpstr>
      <vt:lpstr>PowerPoint Presentation</vt:lpstr>
      <vt:lpstr>Design Standards</vt:lpstr>
      <vt:lpstr>Streetscape/Design Survey Results </vt:lpstr>
      <vt:lpstr>Community Survey Results</vt:lpstr>
      <vt:lpstr>Development Standards</vt:lpstr>
      <vt:lpstr>Streetscape Standards</vt:lpstr>
      <vt:lpstr>Consultant’s Recommendations</vt:lpstr>
      <vt:lpstr>Streetscape Standard Recommendations</vt:lpstr>
      <vt:lpstr>Streetscape – Landscaping &amp; Lighting</vt:lpstr>
      <vt:lpstr>Streetscape – Pedestrian/Bicycle Accommodations</vt:lpstr>
      <vt:lpstr>Action Plan – Highest Priority, 1–3 Yrs </vt:lpstr>
      <vt:lpstr>Action Plan – Medium Priority, 4-6 Yrs </vt:lpstr>
      <vt:lpstr>Action Plan – Low Priority, 7-10 Yrs </vt:lpstr>
      <vt:lpstr>Action Plan – Ongoing</vt:lpstr>
      <vt:lpstr>Plan Commission –  Comments or Questions?</vt:lpstr>
    </vt:vector>
  </TitlesOfParts>
  <Company>The Planning Workshop, Inc.</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 39 Gateway Corridor Plan Steering Committee Meeting 1</dc:title>
  <dc:creator>Kimberly Gerhart-Fritz</dc:creator>
  <cp:lastModifiedBy>Kimberly Gerhart-Fritz</cp:lastModifiedBy>
  <cp:revision>149</cp:revision>
  <dcterms:created xsi:type="dcterms:W3CDTF">2015-05-13T13:03:45Z</dcterms:created>
  <dcterms:modified xsi:type="dcterms:W3CDTF">2016-09-13T21:31:34Z</dcterms:modified>
</cp:coreProperties>
</file>